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D256958-E855-4865-9577-83CA27390AA7}"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018A2-E502-4357-AB7B-E00775021977}"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56958-E855-4865-9577-83CA27390AA7}"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256958-E855-4865-9577-83CA27390AA7}"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7D256958-E855-4865-9577-83CA27390AA7}"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018A2-E502-4357-AB7B-E00775021977}"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256958-E855-4865-9577-83CA27390AA7}"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7D256958-E855-4865-9577-83CA27390AA7}" type="datetimeFigureOut">
              <a:rPr lang="en-US" smtClean="0"/>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D256958-E855-4865-9577-83CA27390AA7}" type="datetimeFigureOut">
              <a:rPr lang="en-US" smtClean="0"/>
              <a:t>11/13/2013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D256958-E855-4865-9577-83CA27390AA7}" type="datetimeFigureOut">
              <a:rPr lang="en-US" smtClean="0"/>
              <a:t>11/13/2013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56958-E855-4865-9577-83CA27390AA7}" type="datetimeFigureOut">
              <a:rPr lang="en-US" smtClean="0"/>
              <a:t>11/13/2013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56958-E855-4865-9577-83CA27390AA7}" type="datetimeFigureOut">
              <a:rPr lang="en-US" smtClean="0"/>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56958-E855-4865-9577-83CA27390AA7}" type="datetimeFigureOut">
              <a:rPr lang="en-US" smtClean="0"/>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018A2-E502-4357-AB7B-E007750219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D256958-E855-4865-9577-83CA27390AA7}" type="datetimeFigureOut">
              <a:rPr lang="en-US" smtClean="0"/>
              <a:t>11/13/2013</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CB2018A2-E502-4357-AB7B-E00775021977}"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 Dalia Munoz</a:t>
            </a:r>
            <a:endParaRPr lang="en-US" dirty="0"/>
          </a:p>
        </p:txBody>
      </p:sp>
      <p:sp>
        <p:nvSpPr>
          <p:cNvPr id="2" name="Title 1"/>
          <p:cNvSpPr>
            <a:spLocks noGrp="1"/>
          </p:cNvSpPr>
          <p:nvPr>
            <p:ph type="ctrTitle"/>
          </p:nvPr>
        </p:nvSpPr>
        <p:spPr/>
        <p:txBody>
          <a:bodyPr/>
          <a:lstStyle/>
          <a:p>
            <a:r>
              <a:rPr lang="en-US" sz="4800" b="1" dirty="0" smtClean="0"/>
              <a:t>Asthma</a:t>
            </a:r>
            <a:endParaRPr lang="en-US" sz="4800" b="1" dirty="0"/>
          </a:p>
        </p:txBody>
      </p:sp>
    </p:spTree>
    <p:extLst>
      <p:ext uri="{BB962C8B-B14F-4D97-AF65-F5344CB8AC3E}">
        <p14:creationId xmlns:p14="http://schemas.microsoft.com/office/powerpoint/2010/main" val="3978062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is a serious and ongoing disease that affects the airways of both adults and children. Airways are the tubes that carry air in and out of the lungs. Asthma is a chronic, long-term disease with no cure, but there are treatments available to help control and prevent asthma symptoms. Talk to your healthcare provider about treatment options that may be right for you.</a:t>
            </a:r>
          </a:p>
          <a:p>
            <a:endParaRPr lang="en-US" dirty="0"/>
          </a:p>
        </p:txBody>
      </p:sp>
      <p:sp>
        <p:nvSpPr>
          <p:cNvPr id="3" name="Content Placeholder 2"/>
          <p:cNvSpPr>
            <a:spLocks noGrp="1"/>
          </p:cNvSpPr>
          <p:nvPr>
            <p:ph sz="quarter" idx="14"/>
          </p:nvPr>
        </p:nvSpPr>
        <p:spPr>
          <a:xfrm>
            <a:off x="4876800" y="2286000"/>
            <a:ext cx="3429000" cy="2057400"/>
          </a:xfrm>
        </p:spPr>
        <p:txBody>
          <a:bodyPr/>
          <a:lstStyle/>
          <a:p>
            <a:endParaRPr lang="en-US" dirty="0"/>
          </a:p>
        </p:txBody>
      </p:sp>
      <p:sp>
        <p:nvSpPr>
          <p:cNvPr id="4" name="Title 3"/>
          <p:cNvSpPr>
            <a:spLocks noGrp="1"/>
          </p:cNvSpPr>
          <p:nvPr>
            <p:ph type="title"/>
          </p:nvPr>
        </p:nvSpPr>
        <p:spPr/>
        <p:txBody>
          <a:bodyPr/>
          <a:lstStyle/>
          <a:p>
            <a:r>
              <a:rPr lang="en-US" dirty="0" smtClean="0"/>
              <a:t>Definition</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286000"/>
            <a:ext cx="34290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9529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74638"/>
            <a:ext cx="7924800" cy="1143000"/>
          </a:xfrm>
        </p:spPr>
        <p:txBody>
          <a:bodyPr/>
          <a:lstStyle/>
          <a:p>
            <a:r>
              <a:rPr lang="en-US" dirty="0" smtClean="0"/>
              <a:t>Age group</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468131772"/>
              </p:ext>
            </p:extLst>
          </p:nvPr>
        </p:nvGraphicFramePr>
        <p:xfrm>
          <a:off x="152400" y="1371591"/>
          <a:ext cx="8686800" cy="5391831"/>
        </p:xfrm>
        <a:graphic>
          <a:graphicData uri="http://schemas.openxmlformats.org/drawingml/2006/table">
            <a:tbl>
              <a:tblPr/>
              <a:tblGrid>
                <a:gridCol w="1447800"/>
                <a:gridCol w="1447800"/>
                <a:gridCol w="1447800"/>
                <a:gridCol w="1447800"/>
                <a:gridCol w="1447800"/>
                <a:gridCol w="1447800"/>
              </a:tblGrid>
              <a:tr h="189089">
                <a:tc>
                  <a:txBody>
                    <a:bodyPr/>
                    <a:lstStyle/>
                    <a:p>
                      <a:r>
                        <a:rPr lang="en-US" sz="1100" b="1" dirty="0"/>
                        <a:t>2008</a:t>
                      </a:r>
                    </a:p>
                  </a:txBody>
                  <a:tcPr marL="41907" marR="41907" marT="20954" marB="20954" anchor="ctr">
                    <a:lnL>
                      <a:noFill/>
                    </a:lnL>
                    <a:lnR>
                      <a:noFill/>
                    </a:lnR>
                    <a:lnT>
                      <a:noFill/>
                    </a:lnT>
                    <a:lnB>
                      <a:noFill/>
                    </a:lnB>
                  </a:tcPr>
                </a:tc>
                <a:tc>
                  <a:txBody>
                    <a:bodyPr/>
                    <a:lstStyle/>
                    <a:p>
                      <a:r>
                        <a:rPr lang="en-US" sz="1100" b="1"/>
                        <a:t>2009</a:t>
                      </a:r>
                    </a:p>
                  </a:txBody>
                  <a:tcPr marL="41907" marR="41907" marT="20954" marB="20954" anchor="ctr">
                    <a:lnL>
                      <a:noFill/>
                    </a:lnL>
                    <a:lnR>
                      <a:noFill/>
                    </a:lnR>
                    <a:lnT>
                      <a:noFill/>
                    </a:lnT>
                    <a:lnB>
                      <a:noFill/>
                    </a:lnB>
                  </a:tcPr>
                </a:tc>
                <a:tc>
                  <a:txBody>
                    <a:bodyPr/>
                    <a:lstStyle/>
                    <a:p>
                      <a:r>
                        <a:rPr lang="en-US" sz="1100" b="1"/>
                        <a:t>2010</a:t>
                      </a:r>
                    </a:p>
                  </a:txBody>
                  <a:tcPr marL="41907" marR="41907" marT="20954" marB="20954" anchor="ctr">
                    <a:lnL>
                      <a:noFill/>
                    </a:lnL>
                    <a:lnR>
                      <a:noFill/>
                    </a:lnR>
                    <a:lnT>
                      <a:noFill/>
                    </a:lnT>
                    <a:lnB>
                      <a:noFill/>
                    </a:lnB>
                  </a:tcPr>
                </a:tc>
                <a:tc>
                  <a:txBody>
                    <a:bodyPr/>
                    <a:lstStyle/>
                    <a:p>
                      <a:r>
                        <a:rPr lang="en-US" sz="1100" b="1"/>
                        <a:t>2011</a:t>
                      </a:r>
                    </a:p>
                  </a:txBody>
                  <a:tcPr marL="41907" marR="41907" marT="20954" marB="20954" anchor="ctr">
                    <a:lnL>
                      <a:noFill/>
                    </a:lnL>
                    <a:lnR>
                      <a:noFill/>
                    </a:lnR>
                    <a:lnT>
                      <a:noFill/>
                    </a:lnT>
                    <a:lnB>
                      <a:noFill/>
                    </a:lnB>
                  </a:tcPr>
                </a:tc>
                <a:tc>
                  <a:txBody>
                    <a:bodyPr/>
                    <a:lstStyle/>
                    <a:p>
                      <a:r>
                        <a:rPr lang="en-US" sz="1100" b="1"/>
                        <a:t>2012</a:t>
                      </a:r>
                    </a:p>
                  </a:txBody>
                  <a:tcPr marL="41907" marR="41907" marT="20954" marB="20954" anchor="ctr">
                    <a:lnL>
                      <a:noFill/>
                    </a:lnL>
                    <a:lnR>
                      <a:noFill/>
                    </a:lnR>
                    <a:lnT>
                      <a:noFill/>
                    </a:lnT>
                    <a:lnB>
                      <a:noFill/>
                    </a:lnB>
                  </a:tcPr>
                </a:tc>
                <a:tc>
                  <a:txBody>
                    <a:bodyPr/>
                    <a:lstStyle/>
                    <a:p>
                      <a:endParaRPr lang="en-US" sz="1100" b="1"/>
                    </a:p>
                  </a:txBody>
                  <a:tcPr marL="41907" marR="41907" marT="20954" marB="20954">
                    <a:lnL>
                      <a:noFill/>
                    </a:lnL>
                  </a:tcPr>
                </a:tc>
              </a:tr>
              <a:tr h="189089">
                <a:tc>
                  <a:txBody>
                    <a:bodyPr/>
                    <a:lstStyle/>
                    <a:p>
                      <a:endParaRPr lang="en-US" sz="1100" b="1" dirty="0"/>
                    </a:p>
                  </a:txBody>
                  <a:tcPr marL="41907" marR="41907" marT="20954" marB="20954" anchor="ctr">
                    <a:lnL>
                      <a:noFill/>
                    </a:lnL>
                    <a:lnR>
                      <a:noFill/>
                    </a:lnR>
                    <a:lnT>
                      <a:noFill/>
                    </a:lnT>
                    <a:lnB>
                      <a:noFill/>
                    </a:lnB>
                  </a:tcPr>
                </a:tc>
                <a:tc gridSpan="5">
                  <a:txBody>
                    <a:bodyPr/>
                    <a:lstStyle/>
                    <a:p>
                      <a:r>
                        <a:rPr lang="en-US" sz="1100" b="1"/>
                        <a:t>number of persons</a:t>
                      </a:r>
                    </a:p>
                  </a:txBody>
                  <a:tcPr marL="41907" marR="41907" marT="20954" marB="20954"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2723">
                <a:tc>
                  <a:txBody>
                    <a:bodyPr/>
                    <a:lstStyle/>
                    <a:p>
                      <a:r>
                        <a:rPr lang="en-US" sz="1100" b="1" dirty="0"/>
                        <a:t>Total, 12 years and over</a:t>
                      </a:r>
                    </a:p>
                  </a:txBody>
                  <a:tcPr marL="41907" marR="41907" marT="20954" marB="20954" anchor="ctr">
                    <a:lnL>
                      <a:noFill/>
                    </a:lnL>
                    <a:lnR>
                      <a:noFill/>
                    </a:lnR>
                    <a:lnT>
                      <a:noFill/>
                    </a:lnT>
                    <a:lnB>
                      <a:noFill/>
                    </a:lnB>
                  </a:tcPr>
                </a:tc>
                <a:tc>
                  <a:txBody>
                    <a:bodyPr/>
                    <a:lstStyle/>
                    <a:p>
                      <a:r>
                        <a:rPr lang="en-US" sz="1100" b="1" dirty="0"/>
                        <a:t>2,362,902</a:t>
                      </a:r>
                    </a:p>
                  </a:txBody>
                  <a:tcPr marL="41907" marR="41907" marT="20954" marB="20954" anchor="ctr">
                    <a:lnL>
                      <a:noFill/>
                    </a:lnL>
                    <a:lnR>
                      <a:noFill/>
                    </a:lnR>
                    <a:lnT>
                      <a:noFill/>
                    </a:lnT>
                    <a:lnB>
                      <a:noFill/>
                    </a:lnB>
                  </a:tcPr>
                </a:tc>
                <a:tc>
                  <a:txBody>
                    <a:bodyPr/>
                    <a:lstStyle/>
                    <a:p>
                      <a:r>
                        <a:rPr lang="en-US" sz="1100" b="1"/>
                        <a:t>2,308,941</a:t>
                      </a:r>
                    </a:p>
                  </a:txBody>
                  <a:tcPr marL="41907" marR="41907" marT="20954" marB="20954" anchor="ctr">
                    <a:lnL>
                      <a:noFill/>
                    </a:lnL>
                    <a:lnR>
                      <a:noFill/>
                    </a:lnR>
                    <a:lnT>
                      <a:noFill/>
                    </a:lnT>
                    <a:lnB>
                      <a:noFill/>
                    </a:lnB>
                  </a:tcPr>
                </a:tc>
                <a:tc>
                  <a:txBody>
                    <a:bodyPr/>
                    <a:lstStyle/>
                    <a:p>
                      <a:r>
                        <a:rPr lang="en-US" sz="1100" b="1"/>
                        <a:t>2,446,467</a:t>
                      </a:r>
                    </a:p>
                  </a:txBody>
                  <a:tcPr marL="41907" marR="41907" marT="20954" marB="20954" anchor="ctr">
                    <a:lnL>
                      <a:noFill/>
                    </a:lnL>
                    <a:lnR>
                      <a:noFill/>
                    </a:lnR>
                    <a:lnT>
                      <a:noFill/>
                    </a:lnT>
                    <a:lnB>
                      <a:noFill/>
                    </a:lnB>
                  </a:tcPr>
                </a:tc>
                <a:tc>
                  <a:txBody>
                    <a:bodyPr/>
                    <a:lstStyle/>
                    <a:p>
                      <a:r>
                        <a:rPr lang="en-US" sz="1100" b="1"/>
                        <a:t>2,511,890</a:t>
                      </a:r>
                    </a:p>
                  </a:txBody>
                  <a:tcPr marL="41907" marR="41907" marT="20954" marB="20954" anchor="ctr">
                    <a:lnL>
                      <a:noFill/>
                    </a:lnL>
                    <a:lnR>
                      <a:noFill/>
                    </a:lnR>
                    <a:lnT>
                      <a:noFill/>
                    </a:lnT>
                    <a:lnB>
                      <a:noFill/>
                    </a:lnB>
                  </a:tcPr>
                </a:tc>
                <a:tc>
                  <a:txBody>
                    <a:bodyPr/>
                    <a:lstStyle/>
                    <a:p>
                      <a:r>
                        <a:rPr lang="en-US" sz="1100" b="1"/>
                        <a:t>2,385,833</a:t>
                      </a:r>
                    </a:p>
                  </a:txBody>
                  <a:tcPr marL="41907" marR="41907" marT="20954" marB="20954" anchor="ctr">
                    <a:lnL>
                      <a:noFill/>
                    </a:lnL>
                    <a:lnR>
                      <a:noFill/>
                    </a:lnR>
                    <a:lnT>
                      <a:noFill/>
                    </a:lnT>
                    <a:lnB>
                      <a:noFill/>
                    </a:lnB>
                  </a:tcPr>
                </a:tc>
              </a:tr>
              <a:tr h="189089">
                <a:tc>
                  <a:txBody>
                    <a:bodyPr/>
                    <a:lstStyle/>
                    <a:p>
                      <a:r>
                        <a:rPr lang="en-US" sz="1100" b="1"/>
                        <a:t>Males</a:t>
                      </a:r>
                    </a:p>
                  </a:txBody>
                  <a:tcPr marL="41907" marR="41907" marT="20954" marB="20954" anchor="ctr">
                    <a:lnL>
                      <a:noFill/>
                    </a:lnL>
                    <a:lnR>
                      <a:noFill/>
                    </a:lnR>
                    <a:lnT>
                      <a:noFill/>
                    </a:lnT>
                    <a:lnB>
                      <a:noFill/>
                    </a:lnB>
                  </a:tcPr>
                </a:tc>
                <a:tc>
                  <a:txBody>
                    <a:bodyPr/>
                    <a:lstStyle/>
                    <a:p>
                      <a:r>
                        <a:rPr lang="en-US" sz="1100" b="1" dirty="0"/>
                        <a:t>1,008,455</a:t>
                      </a:r>
                    </a:p>
                  </a:txBody>
                  <a:tcPr marL="41907" marR="41907" marT="20954" marB="20954" anchor="ctr">
                    <a:lnL>
                      <a:noFill/>
                    </a:lnL>
                    <a:lnR>
                      <a:noFill/>
                    </a:lnR>
                    <a:lnT>
                      <a:noFill/>
                    </a:lnT>
                    <a:lnB>
                      <a:noFill/>
                    </a:lnB>
                  </a:tcPr>
                </a:tc>
                <a:tc>
                  <a:txBody>
                    <a:bodyPr/>
                    <a:lstStyle/>
                    <a:p>
                      <a:r>
                        <a:rPr lang="en-US" sz="1100" b="1"/>
                        <a:t>942,971</a:t>
                      </a:r>
                    </a:p>
                  </a:txBody>
                  <a:tcPr marL="41907" marR="41907" marT="20954" marB="20954" anchor="ctr">
                    <a:lnL>
                      <a:noFill/>
                    </a:lnL>
                    <a:lnR>
                      <a:noFill/>
                    </a:lnR>
                    <a:lnT>
                      <a:noFill/>
                    </a:lnT>
                    <a:lnB>
                      <a:noFill/>
                    </a:lnB>
                  </a:tcPr>
                </a:tc>
                <a:tc>
                  <a:txBody>
                    <a:bodyPr/>
                    <a:lstStyle/>
                    <a:p>
                      <a:r>
                        <a:rPr lang="en-US" sz="1100" b="1"/>
                        <a:t>1,016,082</a:t>
                      </a:r>
                    </a:p>
                  </a:txBody>
                  <a:tcPr marL="41907" marR="41907" marT="20954" marB="20954" anchor="ctr">
                    <a:lnL>
                      <a:noFill/>
                    </a:lnL>
                    <a:lnR>
                      <a:noFill/>
                    </a:lnR>
                    <a:lnT>
                      <a:noFill/>
                    </a:lnT>
                    <a:lnB>
                      <a:noFill/>
                    </a:lnB>
                  </a:tcPr>
                </a:tc>
                <a:tc>
                  <a:txBody>
                    <a:bodyPr/>
                    <a:lstStyle/>
                    <a:p>
                      <a:r>
                        <a:rPr lang="en-US" sz="1100" b="1"/>
                        <a:t>1,066,427</a:t>
                      </a:r>
                    </a:p>
                  </a:txBody>
                  <a:tcPr marL="41907" marR="41907" marT="20954" marB="20954" anchor="ctr">
                    <a:lnL>
                      <a:noFill/>
                    </a:lnL>
                    <a:lnR>
                      <a:noFill/>
                    </a:lnR>
                    <a:lnT>
                      <a:noFill/>
                    </a:lnT>
                    <a:lnB>
                      <a:noFill/>
                    </a:lnB>
                  </a:tcPr>
                </a:tc>
                <a:tc>
                  <a:txBody>
                    <a:bodyPr/>
                    <a:lstStyle/>
                    <a:p>
                      <a:r>
                        <a:rPr lang="en-US" sz="1100" b="1"/>
                        <a:t>983,434</a:t>
                      </a:r>
                    </a:p>
                  </a:txBody>
                  <a:tcPr marL="41907" marR="41907" marT="20954" marB="20954" anchor="ctr">
                    <a:lnL>
                      <a:noFill/>
                    </a:lnL>
                    <a:lnR>
                      <a:noFill/>
                    </a:lnR>
                    <a:lnT>
                      <a:noFill/>
                    </a:lnT>
                    <a:lnB>
                      <a:noFill/>
                    </a:lnB>
                  </a:tcPr>
                </a:tc>
              </a:tr>
              <a:tr h="189089">
                <a:tc>
                  <a:txBody>
                    <a:bodyPr/>
                    <a:lstStyle/>
                    <a:p>
                      <a:r>
                        <a:rPr lang="en-US" sz="1100" b="1"/>
                        <a:t>Females</a:t>
                      </a:r>
                    </a:p>
                  </a:txBody>
                  <a:tcPr marL="41907" marR="41907" marT="20954" marB="20954" anchor="ctr">
                    <a:lnL>
                      <a:noFill/>
                    </a:lnL>
                    <a:lnR>
                      <a:noFill/>
                    </a:lnR>
                    <a:lnT>
                      <a:noFill/>
                    </a:lnT>
                    <a:lnB>
                      <a:noFill/>
                    </a:lnB>
                  </a:tcPr>
                </a:tc>
                <a:tc>
                  <a:txBody>
                    <a:bodyPr/>
                    <a:lstStyle/>
                    <a:p>
                      <a:r>
                        <a:rPr lang="en-US" sz="1100" b="1"/>
                        <a:t>1,354,447</a:t>
                      </a:r>
                    </a:p>
                  </a:txBody>
                  <a:tcPr marL="41907" marR="41907" marT="20954" marB="20954" anchor="ctr">
                    <a:lnL>
                      <a:noFill/>
                    </a:lnL>
                    <a:lnR>
                      <a:noFill/>
                    </a:lnR>
                    <a:lnT>
                      <a:noFill/>
                    </a:lnT>
                    <a:lnB>
                      <a:noFill/>
                    </a:lnB>
                  </a:tcPr>
                </a:tc>
                <a:tc>
                  <a:txBody>
                    <a:bodyPr/>
                    <a:lstStyle/>
                    <a:p>
                      <a:r>
                        <a:rPr lang="en-US" sz="1100" b="1" dirty="0"/>
                        <a:t>1,365,970</a:t>
                      </a:r>
                    </a:p>
                  </a:txBody>
                  <a:tcPr marL="41907" marR="41907" marT="20954" marB="20954" anchor="ctr">
                    <a:lnL>
                      <a:noFill/>
                    </a:lnL>
                    <a:lnR>
                      <a:noFill/>
                    </a:lnR>
                    <a:lnT>
                      <a:noFill/>
                    </a:lnT>
                    <a:lnB>
                      <a:noFill/>
                    </a:lnB>
                  </a:tcPr>
                </a:tc>
                <a:tc>
                  <a:txBody>
                    <a:bodyPr/>
                    <a:lstStyle/>
                    <a:p>
                      <a:r>
                        <a:rPr lang="en-US" sz="1100" b="1"/>
                        <a:t>1,430,386</a:t>
                      </a:r>
                    </a:p>
                  </a:txBody>
                  <a:tcPr marL="41907" marR="41907" marT="20954" marB="20954" anchor="ctr">
                    <a:lnL>
                      <a:noFill/>
                    </a:lnL>
                    <a:lnR>
                      <a:noFill/>
                    </a:lnR>
                    <a:lnT>
                      <a:noFill/>
                    </a:lnT>
                    <a:lnB>
                      <a:noFill/>
                    </a:lnB>
                  </a:tcPr>
                </a:tc>
                <a:tc>
                  <a:txBody>
                    <a:bodyPr/>
                    <a:lstStyle/>
                    <a:p>
                      <a:r>
                        <a:rPr lang="en-US" sz="1100" b="1"/>
                        <a:t>1,445,463</a:t>
                      </a:r>
                    </a:p>
                  </a:txBody>
                  <a:tcPr marL="41907" marR="41907" marT="20954" marB="20954" anchor="ctr">
                    <a:lnL>
                      <a:noFill/>
                    </a:lnL>
                    <a:lnR>
                      <a:noFill/>
                    </a:lnR>
                    <a:lnT>
                      <a:noFill/>
                    </a:lnT>
                    <a:lnB>
                      <a:noFill/>
                    </a:lnB>
                  </a:tcPr>
                </a:tc>
                <a:tc>
                  <a:txBody>
                    <a:bodyPr/>
                    <a:lstStyle/>
                    <a:p>
                      <a:r>
                        <a:rPr lang="en-US" sz="1100" b="1"/>
                        <a:t>1,402,399</a:t>
                      </a:r>
                    </a:p>
                  </a:txBody>
                  <a:tcPr marL="41907" marR="41907" marT="20954" marB="20954" anchor="ctr">
                    <a:lnL>
                      <a:noFill/>
                    </a:lnL>
                    <a:lnR>
                      <a:noFill/>
                    </a:lnR>
                    <a:lnT>
                      <a:noFill/>
                    </a:lnT>
                    <a:lnB>
                      <a:noFill/>
                    </a:lnB>
                  </a:tcPr>
                </a:tc>
              </a:tr>
              <a:tr h="330906">
                <a:tc>
                  <a:txBody>
                    <a:bodyPr/>
                    <a:lstStyle/>
                    <a:p>
                      <a:r>
                        <a:rPr lang="en-US" sz="1100" b="1"/>
                        <a:t>12 to 19 years</a:t>
                      </a:r>
                    </a:p>
                  </a:txBody>
                  <a:tcPr marL="41907" marR="41907" marT="20954" marB="20954" anchor="ctr">
                    <a:lnL>
                      <a:noFill/>
                    </a:lnL>
                    <a:lnR>
                      <a:noFill/>
                    </a:lnR>
                    <a:lnT>
                      <a:noFill/>
                    </a:lnT>
                    <a:lnB>
                      <a:noFill/>
                    </a:lnB>
                  </a:tcPr>
                </a:tc>
                <a:tc>
                  <a:txBody>
                    <a:bodyPr/>
                    <a:lstStyle/>
                    <a:p>
                      <a:r>
                        <a:rPr lang="en-US" sz="1100" b="1"/>
                        <a:t>381,121</a:t>
                      </a:r>
                    </a:p>
                  </a:txBody>
                  <a:tcPr marL="41907" marR="41907" marT="20954" marB="20954" anchor="ctr">
                    <a:lnL>
                      <a:noFill/>
                    </a:lnL>
                    <a:lnR>
                      <a:noFill/>
                    </a:lnR>
                    <a:lnT>
                      <a:noFill/>
                    </a:lnT>
                    <a:lnB>
                      <a:noFill/>
                    </a:lnB>
                  </a:tcPr>
                </a:tc>
                <a:tc>
                  <a:txBody>
                    <a:bodyPr/>
                    <a:lstStyle/>
                    <a:p>
                      <a:r>
                        <a:rPr lang="en-US" sz="1100" b="1"/>
                        <a:t>396,258</a:t>
                      </a:r>
                    </a:p>
                  </a:txBody>
                  <a:tcPr marL="41907" marR="41907" marT="20954" marB="20954" anchor="ctr">
                    <a:lnL>
                      <a:noFill/>
                    </a:lnL>
                    <a:lnR>
                      <a:noFill/>
                    </a:lnR>
                    <a:lnT>
                      <a:noFill/>
                    </a:lnT>
                    <a:lnB>
                      <a:noFill/>
                    </a:lnB>
                  </a:tcPr>
                </a:tc>
                <a:tc>
                  <a:txBody>
                    <a:bodyPr/>
                    <a:lstStyle/>
                    <a:p>
                      <a:r>
                        <a:rPr lang="en-US" sz="1100" b="1"/>
                        <a:t>370,219</a:t>
                      </a:r>
                    </a:p>
                  </a:txBody>
                  <a:tcPr marL="41907" marR="41907" marT="20954" marB="20954" anchor="ctr">
                    <a:lnL>
                      <a:noFill/>
                    </a:lnL>
                    <a:lnR>
                      <a:noFill/>
                    </a:lnR>
                    <a:lnT>
                      <a:noFill/>
                    </a:lnT>
                    <a:lnB>
                      <a:noFill/>
                    </a:lnB>
                  </a:tcPr>
                </a:tc>
                <a:tc>
                  <a:txBody>
                    <a:bodyPr/>
                    <a:lstStyle/>
                    <a:p>
                      <a:r>
                        <a:rPr lang="en-US" sz="1100" b="1"/>
                        <a:t>385,817</a:t>
                      </a:r>
                    </a:p>
                  </a:txBody>
                  <a:tcPr marL="41907" marR="41907" marT="20954" marB="20954" anchor="ctr">
                    <a:lnL>
                      <a:noFill/>
                    </a:lnL>
                    <a:lnR>
                      <a:noFill/>
                    </a:lnR>
                    <a:lnT>
                      <a:noFill/>
                    </a:lnT>
                    <a:lnB>
                      <a:noFill/>
                    </a:lnB>
                  </a:tcPr>
                </a:tc>
                <a:tc>
                  <a:txBody>
                    <a:bodyPr/>
                    <a:lstStyle/>
                    <a:p>
                      <a:r>
                        <a:rPr lang="en-US" sz="1100" b="1"/>
                        <a:t>327,782</a:t>
                      </a:r>
                    </a:p>
                  </a:txBody>
                  <a:tcPr marL="41907" marR="41907" marT="20954" marB="20954" anchor="ctr">
                    <a:lnL>
                      <a:noFill/>
                    </a:lnL>
                    <a:lnR>
                      <a:noFill/>
                    </a:lnR>
                    <a:lnT>
                      <a:noFill/>
                    </a:lnT>
                    <a:lnB>
                      <a:noFill/>
                    </a:lnB>
                  </a:tcPr>
                </a:tc>
              </a:tr>
              <a:tr h="189089">
                <a:tc>
                  <a:txBody>
                    <a:bodyPr/>
                    <a:lstStyle/>
                    <a:p>
                      <a:r>
                        <a:rPr lang="en-US" sz="1100" b="1"/>
                        <a:t>Males</a:t>
                      </a:r>
                    </a:p>
                  </a:txBody>
                  <a:tcPr marL="41907" marR="41907" marT="20954" marB="20954" anchor="ctr">
                    <a:lnL>
                      <a:noFill/>
                    </a:lnL>
                    <a:lnR>
                      <a:noFill/>
                    </a:lnR>
                    <a:lnT>
                      <a:noFill/>
                    </a:lnT>
                    <a:lnB>
                      <a:noFill/>
                    </a:lnB>
                  </a:tcPr>
                </a:tc>
                <a:tc>
                  <a:txBody>
                    <a:bodyPr/>
                    <a:lstStyle/>
                    <a:p>
                      <a:r>
                        <a:rPr lang="en-US" sz="1100" b="1"/>
                        <a:t>196,503</a:t>
                      </a:r>
                    </a:p>
                  </a:txBody>
                  <a:tcPr marL="41907" marR="41907" marT="20954" marB="20954" anchor="ctr">
                    <a:lnL>
                      <a:noFill/>
                    </a:lnL>
                    <a:lnR>
                      <a:noFill/>
                    </a:lnR>
                    <a:lnT>
                      <a:noFill/>
                    </a:lnT>
                    <a:lnB>
                      <a:noFill/>
                    </a:lnB>
                  </a:tcPr>
                </a:tc>
                <a:tc>
                  <a:txBody>
                    <a:bodyPr/>
                    <a:lstStyle/>
                    <a:p>
                      <a:r>
                        <a:rPr lang="en-US" sz="1100" b="1"/>
                        <a:t>206,027</a:t>
                      </a:r>
                    </a:p>
                  </a:txBody>
                  <a:tcPr marL="41907" marR="41907" marT="20954" marB="20954" anchor="ctr">
                    <a:lnL>
                      <a:noFill/>
                    </a:lnL>
                    <a:lnR>
                      <a:noFill/>
                    </a:lnR>
                    <a:lnT>
                      <a:noFill/>
                    </a:lnT>
                    <a:lnB>
                      <a:noFill/>
                    </a:lnB>
                  </a:tcPr>
                </a:tc>
                <a:tc>
                  <a:txBody>
                    <a:bodyPr/>
                    <a:lstStyle/>
                    <a:p>
                      <a:r>
                        <a:rPr lang="en-US" sz="1100" b="1"/>
                        <a:t>193,881</a:t>
                      </a:r>
                    </a:p>
                  </a:txBody>
                  <a:tcPr marL="41907" marR="41907" marT="20954" marB="20954" anchor="ctr">
                    <a:lnL>
                      <a:noFill/>
                    </a:lnL>
                    <a:lnR>
                      <a:noFill/>
                    </a:lnR>
                    <a:lnT>
                      <a:noFill/>
                    </a:lnT>
                    <a:lnB>
                      <a:noFill/>
                    </a:lnB>
                  </a:tcPr>
                </a:tc>
                <a:tc>
                  <a:txBody>
                    <a:bodyPr/>
                    <a:lstStyle/>
                    <a:p>
                      <a:r>
                        <a:rPr lang="en-US" sz="1100" b="1"/>
                        <a:t>186,654</a:t>
                      </a:r>
                    </a:p>
                  </a:txBody>
                  <a:tcPr marL="41907" marR="41907" marT="20954" marB="20954" anchor="ctr">
                    <a:lnL>
                      <a:noFill/>
                    </a:lnL>
                    <a:lnR>
                      <a:noFill/>
                    </a:lnR>
                    <a:lnT>
                      <a:noFill/>
                    </a:lnT>
                    <a:lnB>
                      <a:noFill/>
                    </a:lnB>
                  </a:tcPr>
                </a:tc>
                <a:tc>
                  <a:txBody>
                    <a:bodyPr/>
                    <a:lstStyle/>
                    <a:p>
                      <a:r>
                        <a:rPr lang="en-US" sz="1100" b="1"/>
                        <a:t>174,374</a:t>
                      </a:r>
                    </a:p>
                  </a:txBody>
                  <a:tcPr marL="41907" marR="41907" marT="20954" marB="20954" anchor="ctr">
                    <a:lnL>
                      <a:noFill/>
                    </a:lnL>
                    <a:lnR>
                      <a:noFill/>
                    </a:lnR>
                    <a:lnT>
                      <a:noFill/>
                    </a:lnT>
                    <a:lnB>
                      <a:noFill/>
                    </a:lnB>
                  </a:tcPr>
                </a:tc>
              </a:tr>
              <a:tr h="189089">
                <a:tc>
                  <a:txBody>
                    <a:bodyPr/>
                    <a:lstStyle/>
                    <a:p>
                      <a:r>
                        <a:rPr lang="en-US" sz="1100" b="1"/>
                        <a:t>Females</a:t>
                      </a:r>
                    </a:p>
                  </a:txBody>
                  <a:tcPr marL="41907" marR="41907" marT="20954" marB="20954" anchor="ctr">
                    <a:lnL>
                      <a:noFill/>
                    </a:lnL>
                    <a:lnR>
                      <a:noFill/>
                    </a:lnR>
                    <a:lnT>
                      <a:noFill/>
                    </a:lnT>
                    <a:lnB>
                      <a:noFill/>
                    </a:lnB>
                  </a:tcPr>
                </a:tc>
                <a:tc>
                  <a:txBody>
                    <a:bodyPr/>
                    <a:lstStyle/>
                    <a:p>
                      <a:r>
                        <a:rPr lang="en-US" sz="1100" b="1"/>
                        <a:t>184,618</a:t>
                      </a:r>
                    </a:p>
                  </a:txBody>
                  <a:tcPr marL="41907" marR="41907" marT="20954" marB="20954" anchor="ctr">
                    <a:lnL>
                      <a:noFill/>
                    </a:lnL>
                    <a:lnR>
                      <a:noFill/>
                    </a:lnR>
                    <a:lnT>
                      <a:noFill/>
                    </a:lnT>
                    <a:lnB>
                      <a:noFill/>
                    </a:lnB>
                  </a:tcPr>
                </a:tc>
                <a:tc>
                  <a:txBody>
                    <a:bodyPr/>
                    <a:lstStyle/>
                    <a:p>
                      <a:r>
                        <a:rPr lang="en-US" sz="1100" b="1"/>
                        <a:t>190,231</a:t>
                      </a:r>
                    </a:p>
                  </a:txBody>
                  <a:tcPr marL="41907" marR="41907" marT="20954" marB="20954" anchor="ctr">
                    <a:lnL>
                      <a:noFill/>
                    </a:lnL>
                    <a:lnR>
                      <a:noFill/>
                    </a:lnR>
                    <a:lnT>
                      <a:noFill/>
                    </a:lnT>
                    <a:lnB>
                      <a:noFill/>
                    </a:lnB>
                  </a:tcPr>
                </a:tc>
                <a:tc>
                  <a:txBody>
                    <a:bodyPr/>
                    <a:lstStyle/>
                    <a:p>
                      <a:r>
                        <a:rPr lang="en-US" sz="1100" b="1"/>
                        <a:t>176,338</a:t>
                      </a:r>
                    </a:p>
                  </a:txBody>
                  <a:tcPr marL="41907" marR="41907" marT="20954" marB="20954" anchor="ctr">
                    <a:lnL>
                      <a:noFill/>
                    </a:lnL>
                    <a:lnR>
                      <a:noFill/>
                    </a:lnR>
                    <a:lnT>
                      <a:noFill/>
                    </a:lnT>
                    <a:lnB>
                      <a:noFill/>
                    </a:lnB>
                  </a:tcPr>
                </a:tc>
                <a:tc>
                  <a:txBody>
                    <a:bodyPr/>
                    <a:lstStyle/>
                    <a:p>
                      <a:r>
                        <a:rPr lang="en-US" sz="1100" b="1"/>
                        <a:t>199,163</a:t>
                      </a:r>
                    </a:p>
                  </a:txBody>
                  <a:tcPr marL="41907" marR="41907" marT="20954" marB="20954" anchor="ctr">
                    <a:lnL>
                      <a:noFill/>
                    </a:lnL>
                    <a:lnR>
                      <a:noFill/>
                    </a:lnR>
                    <a:lnT>
                      <a:noFill/>
                    </a:lnT>
                    <a:lnB>
                      <a:noFill/>
                    </a:lnB>
                  </a:tcPr>
                </a:tc>
                <a:tc>
                  <a:txBody>
                    <a:bodyPr/>
                    <a:lstStyle/>
                    <a:p>
                      <a:r>
                        <a:rPr lang="en-US" sz="1100" b="1"/>
                        <a:t>153,408</a:t>
                      </a:r>
                    </a:p>
                  </a:txBody>
                  <a:tcPr marL="41907" marR="41907" marT="20954" marB="20954" anchor="ctr">
                    <a:lnL>
                      <a:noFill/>
                    </a:lnL>
                    <a:lnR>
                      <a:noFill/>
                    </a:lnR>
                    <a:lnT>
                      <a:noFill/>
                    </a:lnT>
                    <a:lnB>
                      <a:noFill/>
                    </a:lnB>
                  </a:tcPr>
                </a:tc>
              </a:tr>
              <a:tr h="330906">
                <a:tc>
                  <a:txBody>
                    <a:bodyPr/>
                    <a:lstStyle/>
                    <a:p>
                      <a:r>
                        <a:rPr lang="en-US" sz="1100" b="1"/>
                        <a:t>20 to 34 years</a:t>
                      </a:r>
                    </a:p>
                  </a:txBody>
                  <a:tcPr marL="41907" marR="41907" marT="20954" marB="20954" anchor="ctr">
                    <a:lnL>
                      <a:noFill/>
                    </a:lnL>
                    <a:lnR>
                      <a:noFill/>
                    </a:lnR>
                    <a:lnT>
                      <a:noFill/>
                    </a:lnT>
                    <a:lnB>
                      <a:noFill/>
                    </a:lnB>
                  </a:tcPr>
                </a:tc>
                <a:tc>
                  <a:txBody>
                    <a:bodyPr/>
                    <a:lstStyle/>
                    <a:p>
                      <a:r>
                        <a:rPr lang="en-US" sz="1100" b="1" dirty="0"/>
                        <a:t>623,688</a:t>
                      </a:r>
                    </a:p>
                  </a:txBody>
                  <a:tcPr marL="41907" marR="41907" marT="20954" marB="20954" anchor="ctr">
                    <a:lnL>
                      <a:noFill/>
                    </a:lnL>
                    <a:lnR>
                      <a:noFill/>
                    </a:lnR>
                    <a:lnT>
                      <a:noFill/>
                    </a:lnT>
                    <a:lnB>
                      <a:noFill/>
                    </a:lnB>
                  </a:tcPr>
                </a:tc>
                <a:tc>
                  <a:txBody>
                    <a:bodyPr/>
                    <a:lstStyle/>
                    <a:p>
                      <a:r>
                        <a:rPr lang="en-US" sz="1100" b="1"/>
                        <a:t>633,579</a:t>
                      </a:r>
                    </a:p>
                  </a:txBody>
                  <a:tcPr marL="41907" marR="41907" marT="20954" marB="20954" anchor="ctr">
                    <a:lnL>
                      <a:noFill/>
                    </a:lnL>
                    <a:lnR>
                      <a:noFill/>
                    </a:lnR>
                    <a:lnT>
                      <a:noFill/>
                    </a:lnT>
                    <a:lnB>
                      <a:noFill/>
                    </a:lnB>
                  </a:tcPr>
                </a:tc>
                <a:tc>
                  <a:txBody>
                    <a:bodyPr/>
                    <a:lstStyle/>
                    <a:p>
                      <a:r>
                        <a:rPr lang="en-US" sz="1100" b="1" dirty="0"/>
                        <a:t>636,257</a:t>
                      </a:r>
                    </a:p>
                  </a:txBody>
                  <a:tcPr marL="41907" marR="41907" marT="20954" marB="20954" anchor="ctr">
                    <a:lnL>
                      <a:noFill/>
                    </a:lnL>
                    <a:lnR>
                      <a:noFill/>
                    </a:lnR>
                    <a:lnT>
                      <a:noFill/>
                    </a:lnT>
                    <a:lnB>
                      <a:noFill/>
                    </a:lnB>
                  </a:tcPr>
                </a:tc>
                <a:tc>
                  <a:txBody>
                    <a:bodyPr/>
                    <a:lstStyle/>
                    <a:p>
                      <a:r>
                        <a:rPr lang="en-US" sz="1100" b="1"/>
                        <a:t>629,689</a:t>
                      </a:r>
                    </a:p>
                  </a:txBody>
                  <a:tcPr marL="41907" marR="41907" marT="20954" marB="20954" anchor="ctr">
                    <a:lnL>
                      <a:noFill/>
                    </a:lnL>
                    <a:lnR>
                      <a:noFill/>
                    </a:lnR>
                    <a:lnT>
                      <a:noFill/>
                    </a:lnT>
                    <a:lnB>
                      <a:noFill/>
                    </a:lnB>
                  </a:tcPr>
                </a:tc>
                <a:tc>
                  <a:txBody>
                    <a:bodyPr/>
                    <a:lstStyle/>
                    <a:p>
                      <a:r>
                        <a:rPr lang="en-US" sz="1100" b="1"/>
                        <a:t>674,803</a:t>
                      </a:r>
                    </a:p>
                  </a:txBody>
                  <a:tcPr marL="41907" marR="41907" marT="20954" marB="20954" anchor="ctr">
                    <a:lnL>
                      <a:noFill/>
                    </a:lnL>
                    <a:lnR>
                      <a:noFill/>
                    </a:lnR>
                    <a:lnT>
                      <a:noFill/>
                    </a:lnT>
                    <a:lnB>
                      <a:noFill/>
                    </a:lnB>
                  </a:tcPr>
                </a:tc>
              </a:tr>
              <a:tr h="189089">
                <a:tc>
                  <a:txBody>
                    <a:bodyPr/>
                    <a:lstStyle/>
                    <a:p>
                      <a:r>
                        <a:rPr lang="en-US" sz="1100" b="1"/>
                        <a:t>Males</a:t>
                      </a:r>
                    </a:p>
                  </a:txBody>
                  <a:tcPr marL="41907" marR="41907" marT="20954" marB="20954" anchor="ctr">
                    <a:lnL>
                      <a:noFill/>
                    </a:lnL>
                    <a:lnR>
                      <a:noFill/>
                    </a:lnR>
                    <a:lnT>
                      <a:noFill/>
                    </a:lnT>
                    <a:lnB>
                      <a:noFill/>
                    </a:lnB>
                  </a:tcPr>
                </a:tc>
                <a:tc>
                  <a:txBody>
                    <a:bodyPr/>
                    <a:lstStyle/>
                    <a:p>
                      <a:r>
                        <a:rPr lang="en-US" sz="1100" b="1"/>
                        <a:t>270,300</a:t>
                      </a:r>
                    </a:p>
                  </a:txBody>
                  <a:tcPr marL="41907" marR="41907" marT="20954" marB="20954" anchor="ctr">
                    <a:lnL>
                      <a:noFill/>
                    </a:lnL>
                    <a:lnR>
                      <a:noFill/>
                    </a:lnR>
                    <a:lnT>
                      <a:noFill/>
                    </a:lnT>
                    <a:lnB>
                      <a:noFill/>
                    </a:lnB>
                  </a:tcPr>
                </a:tc>
                <a:tc>
                  <a:txBody>
                    <a:bodyPr/>
                    <a:lstStyle/>
                    <a:p>
                      <a:r>
                        <a:rPr lang="en-US" sz="1100" b="1"/>
                        <a:t>268,480</a:t>
                      </a:r>
                    </a:p>
                  </a:txBody>
                  <a:tcPr marL="41907" marR="41907" marT="20954" marB="20954" anchor="ctr">
                    <a:lnL>
                      <a:noFill/>
                    </a:lnL>
                    <a:lnR>
                      <a:noFill/>
                    </a:lnR>
                    <a:lnT>
                      <a:noFill/>
                    </a:lnT>
                    <a:lnB>
                      <a:noFill/>
                    </a:lnB>
                  </a:tcPr>
                </a:tc>
                <a:tc>
                  <a:txBody>
                    <a:bodyPr/>
                    <a:lstStyle/>
                    <a:p>
                      <a:r>
                        <a:rPr lang="en-US" sz="1100" b="1"/>
                        <a:t>286,635</a:t>
                      </a:r>
                    </a:p>
                  </a:txBody>
                  <a:tcPr marL="41907" marR="41907" marT="20954" marB="20954" anchor="ctr">
                    <a:lnL>
                      <a:noFill/>
                    </a:lnL>
                    <a:lnR>
                      <a:noFill/>
                    </a:lnR>
                    <a:lnT>
                      <a:noFill/>
                    </a:lnT>
                    <a:lnB>
                      <a:noFill/>
                    </a:lnB>
                  </a:tcPr>
                </a:tc>
                <a:tc>
                  <a:txBody>
                    <a:bodyPr/>
                    <a:lstStyle/>
                    <a:p>
                      <a:r>
                        <a:rPr lang="en-US" sz="1100" b="1"/>
                        <a:t>276,831</a:t>
                      </a:r>
                    </a:p>
                  </a:txBody>
                  <a:tcPr marL="41907" marR="41907" marT="20954" marB="20954" anchor="ctr">
                    <a:lnL>
                      <a:noFill/>
                    </a:lnL>
                    <a:lnR>
                      <a:noFill/>
                    </a:lnR>
                    <a:lnT>
                      <a:noFill/>
                    </a:lnT>
                    <a:lnB>
                      <a:noFill/>
                    </a:lnB>
                  </a:tcPr>
                </a:tc>
                <a:tc>
                  <a:txBody>
                    <a:bodyPr/>
                    <a:lstStyle/>
                    <a:p>
                      <a:r>
                        <a:rPr lang="en-US" sz="1100" b="1"/>
                        <a:t>305,216</a:t>
                      </a:r>
                    </a:p>
                  </a:txBody>
                  <a:tcPr marL="41907" marR="41907" marT="20954" marB="20954" anchor="ctr">
                    <a:lnL>
                      <a:noFill/>
                    </a:lnL>
                    <a:lnR>
                      <a:noFill/>
                    </a:lnR>
                    <a:lnT>
                      <a:noFill/>
                    </a:lnT>
                    <a:lnB>
                      <a:noFill/>
                    </a:lnB>
                  </a:tcPr>
                </a:tc>
              </a:tr>
              <a:tr h="189089">
                <a:tc>
                  <a:txBody>
                    <a:bodyPr/>
                    <a:lstStyle/>
                    <a:p>
                      <a:r>
                        <a:rPr lang="en-US" sz="1100" b="1"/>
                        <a:t>Females</a:t>
                      </a:r>
                    </a:p>
                  </a:txBody>
                  <a:tcPr marL="41907" marR="41907" marT="20954" marB="20954" anchor="ctr">
                    <a:lnL>
                      <a:noFill/>
                    </a:lnL>
                    <a:lnR>
                      <a:noFill/>
                    </a:lnR>
                    <a:lnT>
                      <a:noFill/>
                    </a:lnT>
                    <a:lnB>
                      <a:noFill/>
                    </a:lnB>
                  </a:tcPr>
                </a:tc>
                <a:tc>
                  <a:txBody>
                    <a:bodyPr/>
                    <a:lstStyle/>
                    <a:p>
                      <a:r>
                        <a:rPr lang="en-US" sz="1100" b="1"/>
                        <a:t>353,388</a:t>
                      </a:r>
                    </a:p>
                  </a:txBody>
                  <a:tcPr marL="41907" marR="41907" marT="20954" marB="20954" anchor="ctr">
                    <a:lnL>
                      <a:noFill/>
                    </a:lnL>
                    <a:lnR>
                      <a:noFill/>
                    </a:lnR>
                    <a:lnT>
                      <a:noFill/>
                    </a:lnT>
                    <a:lnB>
                      <a:noFill/>
                    </a:lnB>
                  </a:tcPr>
                </a:tc>
                <a:tc>
                  <a:txBody>
                    <a:bodyPr/>
                    <a:lstStyle/>
                    <a:p>
                      <a:r>
                        <a:rPr lang="en-US" sz="1100" b="1"/>
                        <a:t>365,099</a:t>
                      </a:r>
                    </a:p>
                  </a:txBody>
                  <a:tcPr marL="41907" marR="41907" marT="20954" marB="20954" anchor="ctr">
                    <a:lnL>
                      <a:noFill/>
                    </a:lnL>
                    <a:lnR>
                      <a:noFill/>
                    </a:lnR>
                    <a:lnT>
                      <a:noFill/>
                    </a:lnT>
                    <a:lnB>
                      <a:noFill/>
                    </a:lnB>
                  </a:tcPr>
                </a:tc>
                <a:tc>
                  <a:txBody>
                    <a:bodyPr/>
                    <a:lstStyle/>
                    <a:p>
                      <a:r>
                        <a:rPr lang="en-US" sz="1100" b="1" dirty="0"/>
                        <a:t>349,622</a:t>
                      </a:r>
                    </a:p>
                  </a:txBody>
                  <a:tcPr marL="41907" marR="41907" marT="20954" marB="20954" anchor="ctr">
                    <a:lnL>
                      <a:noFill/>
                    </a:lnL>
                    <a:lnR>
                      <a:noFill/>
                    </a:lnR>
                    <a:lnT>
                      <a:noFill/>
                    </a:lnT>
                    <a:lnB>
                      <a:noFill/>
                    </a:lnB>
                  </a:tcPr>
                </a:tc>
                <a:tc>
                  <a:txBody>
                    <a:bodyPr/>
                    <a:lstStyle/>
                    <a:p>
                      <a:r>
                        <a:rPr lang="en-US" sz="1100" b="1"/>
                        <a:t>352,857</a:t>
                      </a:r>
                    </a:p>
                  </a:txBody>
                  <a:tcPr marL="41907" marR="41907" marT="20954" marB="20954" anchor="ctr">
                    <a:lnL>
                      <a:noFill/>
                    </a:lnL>
                    <a:lnR>
                      <a:noFill/>
                    </a:lnR>
                    <a:lnT>
                      <a:noFill/>
                    </a:lnT>
                    <a:lnB>
                      <a:noFill/>
                    </a:lnB>
                  </a:tcPr>
                </a:tc>
                <a:tc>
                  <a:txBody>
                    <a:bodyPr/>
                    <a:lstStyle/>
                    <a:p>
                      <a:r>
                        <a:rPr lang="en-US" sz="1100" b="1"/>
                        <a:t>369,587</a:t>
                      </a:r>
                    </a:p>
                  </a:txBody>
                  <a:tcPr marL="41907" marR="41907" marT="20954" marB="20954" anchor="ctr">
                    <a:lnL>
                      <a:noFill/>
                    </a:lnL>
                    <a:lnR>
                      <a:noFill/>
                    </a:lnR>
                    <a:lnT>
                      <a:noFill/>
                    </a:lnT>
                    <a:lnB>
                      <a:noFill/>
                    </a:lnB>
                  </a:tcPr>
                </a:tc>
              </a:tr>
              <a:tr h="330906">
                <a:tc>
                  <a:txBody>
                    <a:bodyPr/>
                    <a:lstStyle/>
                    <a:p>
                      <a:r>
                        <a:rPr lang="en-US" sz="1100" b="1"/>
                        <a:t>35 to 44 years</a:t>
                      </a:r>
                    </a:p>
                  </a:txBody>
                  <a:tcPr marL="41907" marR="41907" marT="20954" marB="20954" anchor="ctr">
                    <a:lnL>
                      <a:noFill/>
                    </a:lnL>
                    <a:lnR>
                      <a:noFill/>
                    </a:lnR>
                    <a:lnT>
                      <a:noFill/>
                    </a:lnT>
                    <a:lnB>
                      <a:noFill/>
                    </a:lnB>
                  </a:tcPr>
                </a:tc>
                <a:tc>
                  <a:txBody>
                    <a:bodyPr/>
                    <a:lstStyle/>
                    <a:p>
                      <a:r>
                        <a:rPr lang="en-US" sz="1100" b="1"/>
                        <a:t>377,931</a:t>
                      </a:r>
                    </a:p>
                  </a:txBody>
                  <a:tcPr marL="41907" marR="41907" marT="20954" marB="20954" anchor="ctr">
                    <a:lnL>
                      <a:noFill/>
                    </a:lnL>
                    <a:lnR>
                      <a:noFill/>
                    </a:lnR>
                    <a:lnT>
                      <a:noFill/>
                    </a:lnT>
                    <a:lnB>
                      <a:noFill/>
                    </a:lnB>
                  </a:tcPr>
                </a:tc>
                <a:tc>
                  <a:txBody>
                    <a:bodyPr/>
                    <a:lstStyle/>
                    <a:p>
                      <a:r>
                        <a:rPr lang="en-US" sz="1100" b="1"/>
                        <a:t>355,232</a:t>
                      </a:r>
                    </a:p>
                  </a:txBody>
                  <a:tcPr marL="41907" marR="41907" marT="20954" marB="20954" anchor="ctr">
                    <a:lnL>
                      <a:noFill/>
                    </a:lnL>
                    <a:lnR>
                      <a:noFill/>
                    </a:lnR>
                    <a:lnT>
                      <a:noFill/>
                    </a:lnT>
                    <a:lnB>
                      <a:noFill/>
                    </a:lnB>
                  </a:tcPr>
                </a:tc>
                <a:tc>
                  <a:txBody>
                    <a:bodyPr/>
                    <a:lstStyle/>
                    <a:p>
                      <a:r>
                        <a:rPr lang="en-US" sz="1100" b="1"/>
                        <a:t>367,135</a:t>
                      </a:r>
                    </a:p>
                  </a:txBody>
                  <a:tcPr marL="41907" marR="41907" marT="20954" marB="20954" anchor="ctr">
                    <a:lnL>
                      <a:noFill/>
                    </a:lnL>
                    <a:lnR>
                      <a:noFill/>
                    </a:lnR>
                    <a:lnT>
                      <a:noFill/>
                    </a:lnT>
                    <a:lnB>
                      <a:noFill/>
                    </a:lnB>
                  </a:tcPr>
                </a:tc>
                <a:tc>
                  <a:txBody>
                    <a:bodyPr/>
                    <a:lstStyle/>
                    <a:p>
                      <a:r>
                        <a:rPr lang="en-US" sz="1100" b="1"/>
                        <a:t>373,597</a:t>
                      </a:r>
                    </a:p>
                  </a:txBody>
                  <a:tcPr marL="41907" marR="41907" marT="20954" marB="20954" anchor="ctr">
                    <a:lnL>
                      <a:noFill/>
                    </a:lnL>
                    <a:lnR>
                      <a:noFill/>
                    </a:lnR>
                    <a:lnT>
                      <a:noFill/>
                    </a:lnT>
                    <a:lnB>
                      <a:noFill/>
                    </a:lnB>
                  </a:tcPr>
                </a:tc>
                <a:tc>
                  <a:txBody>
                    <a:bodyPr/>
                    <a:lstStyle/>
                    <a:p>
                      <a:r>
                        <a:rPr lang="en-US" sz="1100" b="1"/>
                        <a:t>322,316</a:t>
                      </a:r>
                    </a:p>
                  </a:txBody>
                  <a:tcPr marL="41907" marR="41907" marT="20954" marB="20954" anchor="ctr">
                    <a:lnL>
                      <a:noFill/>
                    </a:lnL>
                    <a:lnR>
                      <a:noFill/>
                    </a:lnR>
                    <a:lnT>
                      <a:noFill/>
                    </a:lnT>
                    <a:lnB>
                      <a:noFill/>
                    </a:lnB>
                  </a:tcPr>
                </a:tc>
              </a:tr>
              <a:tr h="189089">
                <a:tc>
                  <a:txBody>
                    <a:bodyPr/>
                    <a:lstStyle/>
                    <a:p>
                      <a:r>
                        <a:rPr lang="en-US" sz="1100" b="1"/>
                        <a:t>Males</a:t>
                      </a:r>
                    </a:p>
                  </a:txBody>
                  <a:tcPr marL="41907" marR="41907" marT="20954" marB="20954" anchor="ctr">
                    <a:lnL>
                      <a:noFill/>
                    </a:lnL>
                    <a:lnR>
                      <a:noFill/>
                    </a:lnR>
                    <a:lnT>
                      <a:noFill/>
                    </a:lnT>
                    <a:lnB>
                      <a:noFill/>
                    </a:lnB>
                  </a:tcPr>
                </a:tc>
                <a:tc>
                  <a:txBody>
                    <a:bodyPr/>
                    <a:lstStyle/>
                    <a:p>
                      <a:r>
                        <a:rPr lang="en-US" sz="1100" b="1"/>
                        <a:t>156,025</a:t>
                      </a:r>
                    </a:p>
                  </a:txBody>
                  <a:tcPr marL="41907" marR="41907" marT="20954" marB="20954" anchor="ctr">
                    <a:lnL>
                      <a:noFill/>
                    </a:lnL>
                    <a:lnR>
                      <a:noFill/>
                    </a:lnR>
                    <a:lnT>
                      <a:noFill/>
                    </a:lnT>
                    <a:lnB>
                      <a:noFill/>
                    </a:lnB>
                  </a:tcPr>
                </a:tc>
                <a:tc>
                  <a:txBody>
                    <a:bodyPr/>
                    <a:lstStyle/>
                    <a:p>
                      <a:r>
                        <a:rPr lang="en-US" sz="1100" b="1"/>
                        <a:t>138,720</a:t>
                      </a:r>
                    </a:p>
                  </a:txBody>
                  <a:tcPr marL="41907" marR="41907" marT="20954" marB="20954" anchor="ctr">
                    <a:lnL>
                      <a:noFill/>
                    </a:lnL>
                    <a:lnR>
                      <a:noFill/>
                    </a:lnR>
                    <a:lnT>
                      <a:noFill/>
                    </a:lnT>
                    <a:lnB>
                      <a:noFill/>
                    </a:lnB>
                  </a:tcPr>
                </a:tc>
                <a:tc>
                  <a:txBody>
                    <a:bodyPr/>
                    <a:lstStyle/>
                    <a:p>
                      <a:r>
                        <a:rPr lang="en-US" sz="1100" b="1"/>
                        <a:t>150,599</a:t>
                      </a:r>
                    </a:p>
                  </a:txBody>
                  <a:tcPr marL="41907" marR="41907" marT="20954" marB="20954" anchor="ctr">
                    <a:lnL>
                      <a:noFill/>
                    </a:lnL>
                    <a:lnR>
                      <a:noFill/>
                    </a:lnR>
                    <a:lnT>
                      <a:noFill/>
                    </a:lnT>
                    <a:lnB>
                      <a:noFill/>
                    </a:lnB>
                  </a:tcPr>
                </a:tc>
                <a:tc>
                  <a:txBody>
                    <a:bodyPr/>
                    <a:lstStyle/>
                    <a:p>
                      <a:r>
                        <a:rPr lang="en-US" sz="1100" b="1"/>
                        <a:t>167,280</a:t>
                      </a:r>
                    </a:p>
                  </a:txBody>
                  <a:tcPr marL="41907" marR="41907" marT="20954" marB="20954" anchor="ctr">
                    <a:lnL>
                      <a:noFill/>
                    </a:lnL>
                    <a:lnR>
                      <a:noFill/>
                    </a:lnR>
                    <a:lnT>
                      <a:noFill/>
                    </a:lnT>
                    <a:lnB>
                      <a:noFill/>
                    </a:lnB>
                  </a:tcPr>
                </a:tc>
                <a:tc>
                  <a:txBody>
                    <a:bodyPr/>
                    <a:lstStyle/>
                    <a:p>
                      <a:r>
                        <a:rPr lang="en-US" sz="1100" b="1"/>
                        <a:t>135,390</a:t>
                      </a:r>
                    </a:p>
                  </a:txBody>
                  <a:tcPr marL="41907" marR="41907" marT="20954" marB="20954" anchor="ctr">
                    <a:lnL>
                      <a:noFill/>
                    </a:lnL>
                    <a:lnR>
                      <a:noFill/>
                    </a:lnR>
                    <a:lnT>
                      <a:noFill/>
                    </a:lnT>
                    <a:lnB>
                      <a:noFill/>
                    </a:lnB>
                  </a:tcPr>
                </a:tc>
              </a:tr>
              <a:tr h="189089">
                <a:tc>
                  <a:txBody>
                    <a:bodyPr/>
                    <a:lstStyle/>
                    <a:p>
                      <a:r>
                        <a:rPr lang="en-US" sz="1100" b="1"/>
                        <a:t>Females</a:t>
                      </a:r>
                    </a:p>
                  </a:txBody>
                  <a:tcPr marL="41907" marR="41907" marT="20954" marB="20954" anchor="ctr">
                    <a:lnL>
                      <a:noFill/>
                    </a:lnL>
                    <a:lnR>
                      <a:noFill/>
                    </a:lnR>
                    <a:lnT>
                      <a:noFill/>
                    </a:lnT>
                    <a:lnB>
                      <a:noFill/>
                    </a:lnB>
                  </a:tcPr>
                </a:tc>
                <a:tc>
                  <a:txBody>
                    <a:bodyPr/>
                    <a:lstStyle/>
                    <a:p>
                      <a:r>
                        <a:rPr lang="en-US" sz="1100" b="1"/>
                        <a:t>221,906</a:t>
                      </a:r>
                    </a:p>
                  </a:txBody>
                  <a:tcPr marL="41907" marR="41907" marT="20954" marB="20954" anchor="ctr">
                    <a:lnL>
                      <a:noFill/>
                    </a:lnL>
                    <a:lnR>
                      <a:noFill/>
                    </a:lnR>
                    <a:lnT>
                      <a:noFill/>
                    </a:lnT>
                    <a:lnB>
                      <a:noFill/>
                    </a:lnB>
                  </a:tcPr>
                </a:tc>
                <a:tc>
                  <a:txBody>
                    <a:bodyPr/>
                    <a:lstStyle/>
                    <a:p>
                      <a:r>
                        <a:rPr lang="en-US" sz="1100" b="1"/>
                        <a:t>216,512</a:t>
                      </a:r>
                    </a:p>
                  </a:txBody>
                  <a:tcPr marL="41907" marR="41907" marT="20954" marB="20954" anchor="ctr">
                    <a:lnL>
                      <a:noFill/>
                    </a:lnL>
                    <a:lnR>
                      <a:noFill/>
                    </a:lnR>
                    <a:lnT>
                      <a:noFill/>
                    </a:lnT>
                    <a:lnB>
                      <a:noFill/>
                    </a:lnB>
                  </a:tcPr>
                </a:tc>
                <a:tc>
                  <a:txBody>
                    <a:bodyPr/>
                    <a:lstStyle/>
                    <a:p>
                      <a:r>
                        <a:rPr lang="en-US" sz="1100" b="1"/>
                        <a:t>216,537</a:t>
                      </a:r>
                    </a:p>
                  </a:txBody>
                  <a:tcPr marL="41907" marR="41907" marT="20954" marB="20954" anchor="ctr">
                    <a:lnL>
                      <a:noFill/>
                    </a:lnL>
                    <a:lnR>
                      <a:noFill/>
                    </a:lnR>
                    <a:lnT>
                      <a:noFill/>
                    </a:lnT>
                    <a:lnB>
                      <a:noFill/>
                    </a:lnB>
                  </a:tcPr>
                </a:tc>
                <a:tc>
                  <a:txBody>
                    <a:bodyPr/>
                    <a:lstStyle/>
                    <a:p>
                      <a:r>
                        <a:rPr lang="en-US" sz="1100" b="1" dirty="0"/>
                        <a:t>206,317</a:t>
                      </a:r>
                    </a:p>
                  </a:txBody>
                  <a:tcPr marL="41907" marR="41907" marT="20954" marB="20954" anchor="ctr">
                    <a:lnL>
                      <a:noFill/>
                    </a:lnL>
                    <a:lnR>
                      <a:noFill/>
                    </a:lnR>
                    <a:lnT>
                      <a:noFill/>
                    </a:lnT>
                    <a:lnB>
                      <a:noFill/>
                    </a:lnB>
                  </a:tcPr>
                </a:tc>
                <a:tc>
                  <a:txBody>
                    <a:bodyPr/>
                    <a:lstStyle/>
                    <a:p>
                      <a:r>
                        <a:rPr lang="en-US" sz="1100" b="1"/>
                        <a:t>186,926</a:t>
                      </a:r>
                    </a:p>
                  </a:txBody>
                  <a:tcPr marL="41907" marR="41907" marT="20954" marB="20954" anchor="ctr">
                    <a:lnL>
                      <a:noFill/>
                    </a:lnL>
                    <a:lnR>
                      <a:noFill/>
                    </a:lnR>
                    <a:lnT>
                      <a:noFill/>
                    </a:lnT>
                    <a:lnB>
                      <a:noFill/>
                    </a:lnB>
                  </a:tcPr>
                </a:tc>
              </a:tr>
              <a:tr h="330906">
                <a:tc>
                  <a:txBody>
                    <a:bodyPr/>
                    <a:lstStyle/>
                    <a:p>
                      <a:r>
                        <a:rPr lang="en-US" sz="1100" b="1"/>
                        <a:t>45 to 64 years</a:t>
                      </a:r>
                    </a:p>
                  </a:txBody>
                  <a:tcPr marL="41907" marR="41907" marT="20954" marB="20954" anchor="ctr">
                    <a:lnL>
                      <a:noFill/>
                    </a:lnL>
                    <a:lnR>
                      <a:noFill/>
                    </a:lnR>
                    <a:lnT>
                      <a:noFill/>
                    </a:lnT>
                    <a:lnB>
                      <a:noFill/>
                    </a:lnB>
                  </a:tcPr>
                </a:tc>
                <a:tc>
                  <a:txBody>
                    <a:bodyPr/>
                    <a:lstStyle/>
                    <a:p>
                      <a:r>
                        <a:rPr lang="en-US" sz="1100" b="1"/>
                        <a:t>658,063</a:t>
                      </a:r>
                    </a:p>
                  </a:txBody>
                  <a:tcPr marL="41907" marR="41907" marT="20954" marB="20954" anchor="ctr">
                    <a:lnL>
                      <a:noFill/>
                    </a:lnL>
                    <a:lnR>
                      <a:noFill/>
                    </a:lnR>
                    <a:lnT>
                      <a:noFill/>
                    </a:lnT>
                    <a:lnB>
                      <a:noFill/>
                    </a:lnB>
                  </a:tcPr>
                </a:tc>
                <a:tc>
                  <a:txBody>
                    <a:bodyPr/>
                    <a:lstStyle/>
                    <a:p>
                      <a:r>
                        <a:rPr lang="en-US" sz="1100" b="1"/>
                        <a:t>586,373</a:t>
                      </a:r>
                    </a:p>
                  </a:txBody>
                  <a:tcPr marL="41907" marR="41907" marT="20954" marB="20954" anchor="ctr">
                    <a:lnL>
                      <a:noFill/>
                    </a:lnL>
                    <a:lnR>
                      <a:noFill/>
                    </a:lnR>
                    <a:lnT>
                      <a:noFill/>
                    </a:lnT>
                    <a:lnB>
                      <a:noFill/>
                    </a:lnB>
                  </a:tcPr>
                </a:tc>
                <a:tc>
                  <a:txBody>
                    <a:bodyPr/>
                    <a:lstStyle/>
                    <a:p>
                      <a:r>
                        <a:rPr lang="en-US" sz="1100" b="1"/>
                        <a:t>755,397</a:t>
                      </a:r>
                    </a:p>
                  </a:txBody>
                  <a:tcPr marL="41907" marR="41907" marT="20954" marB="20954" anchor="ctr">
                    <a:lnL>
                      <a:noFill/>
                    </a:lnL>
                    <a:lnR>
                      <a:noFill/>
                    </a:lnR>
                    <a:lnT>
                      <a:noFill/>
                    </a:lnT>
                    <a:lnB>
                      <a:noFill/>
                    </a:lnB>
                  </a:tcPr>
                </a:tc>
                <a:tc>
                  <a:txBody>
                    <a:bodyPr/>
                    <a:lstStyle/>
                    <a:p>
                      <a:r>
                        <a:rPr lang="en-US" sz="1100" b="1" dirty="0"/>
                        <a:t>781,887</a:t>
                      </a:r>
                    </a:p>
                  </a:txBody>
                  <a:tcPr marL="41907" marR="41907" marT="20954" marB="20954" anchor="ctr">
                    <a:lnL>
                      <a:noFill/>
                    </a:lnL>
                    <a:lnR>
                      <a:noFill/>
                    </a:lnR>
                    <a:lnT>
                      <a:noFill/>
                    </a:lnT>
                    <a:lnB>
                      <a:noFill/>
                    </a:lnB>
                  </a:tcPr>
                </a:tc>
                <a:tc>
                  <a:txBody>
                    <a:bodyPr/>
                    <a:lstStyle/>
                    <a:p>
                      <a:r>
                        <a:rPr lang="en-US" sz="1100" b="1"/>
                        <a:t>684,561</a:t>
                      </a:r>
                    </a:p>
                  </a:txBody>
                  <a:tcPr marL="41907" marR="41907" marT="20954" marB="20954" anchor="ctr">
                    <a:lnL>
                      <a:noFill/>
                    </a:lnL>
                    <a:lnR>
                      <a:noFill/>
                    </a:lnR>
                    <a:lnT>
                      <a:noFill/>
                    </a:lnT>
                    <a:lnB>
                      <a:noFill/>
                    </a:lnB>
                  </a:tcPr>
                </a:tc>
              </a:tr>
              <a:tr h="189089">
                <a:tc>
                  <a:txBody>
                    <a:bodyPr/>
                    <a:lstStyle/>
                    <a:p>
                      <a:r>
                        <a:rPr lang="en-US" sz="1100" b="1"/>
                        <a:t>Males</a:t>
                      </a:r>
                    </a:p>
                  </a:txBody>
                  <a:tcPr marL="41907" marR="41907" marT="20954" marB="20954" anchor="ctr">
                    <a:lnL>
                      <a:noFill/>
                    </a:lnL>
                    <a:lnR>
                      <a:noFill/>
                    </a:lnR>
                    <a:lnT>
                      <a:noFill/>
                    </a:lnT>
                    <a:lnB>
                      <a:noFill/>
                    </a:lnB>
                  </a:tcPr>
                </a:tc>
                <a:tc>
                  <a:txBody>
                    <a:bodyPr/>
                    <a:lstStyle/>
                    <a:p>
                      <a:r>
                        <a:rPr lang="en-US" sz="1100" b="1"/>
                        <a:t>250,281</a:t>
                      </a:r>
                    </a:p>
                  </a:txBody>
                  <a:tcPr marL="41907" marR="41907" marT="20954" marB="20954" anchor="ctr">
                    <a:lnL>
                      <a:noFill/>
                    </a:lnL>
                    <a:lnR>
                      <a:noFill/>
                    </a:lnR>
                    <a:lnT>
                      <a:noFill/>
                    </a:lnT>
                    <a:lnB>
                      <a:noFill/>
                    </a:lnB>
                  </a:tcPr>
                </a:tc>
                <a:tc>
                  <a:txBody>
                    <a:bodyPr/>
                    <a:lstStyle/>
                    <a:p>
                      <a:r>
                        <a:rPr lang="en-US" sz="1100" b="1"/>
                        <a:t>198,512</a:t>
                      </a:r>
                    </a:p>
                  </a:txBody>
                  <a:tcPr marL="41907" marR="41907" marT="20954" marB="20954" anchor="ctr">
                    <a:lnL>
                      <a:noFill/>
                    </a:lnL>
                    <a:lnR>
                      <a:noFill/>
                    </a:lnR>
                    <a:lnT>
                      <a:noFill/>
                    </a:lnT>
                    <a:lnB>
                      <a:noFill/>
                    </a:lnB>
                  </a:tcPr>
                </a:tc>
                <a:tc>
                  <a:txBody>
                    <a:bodyPr/>
                    <a:lstStyle/>
                    <a:p>
                      <a:r>
                        <a:rPr lang="en-US" sz="1100" b="1"/>
                        <a:t>257,280</a:t>
                      </a:r>
                    </a:p>
                  </a:txBody>
                  <a:tcPr marL="41907" marR="41907" marT="20954" marB="20954" anchor="ctr">
                    <a:lnL>
                      <a:noFill/>
                    </a:lnL>
                    <a:lnR>
                      <a:noFill/>
                    </a:lnR>
                    <a:lnT>
                      <a:noFill/>
                    </a:lnT>
                    <a:lnB>
                      <a:noFill/>
                    </a:lnB>
                  </a:tcPr>
                </a:tc>
                <a:tc>
                  <a:txBody>
                    <a:bodyPr/>
                    <a:lstStyle/>
                    <a:p>
                      <a:r>
                        <a:rPr lang="en-US" sz="1100" b="1"/>
                        <a:t>316,912</a:t>
                      </a:r>
                    </a:p>
                  </a:txBody>
                  <a:tcPr marL="41907" marR="41907" marT="20954" marB="20954" anchor="ctr">
                    <a:lnL>
                      <a:noFill/>
                    </a:lnL>
                    <a:lnR>
                      <a:noFill/>
                    </a:lnR>
                    <a:lnT>
                      <a:noFill/>
                    </a:lnT>
                    <a:lnB>
                      <a:noFill/>
                    </a:lnB>
                  </a:tcPr>
                </a:tc>
                <a:tc>
                  <a:txBody>
                    <a:bodyPr/>
                    <a:lstStyle/>
                    <a:p>
                      <a:r>
                        <a:rPr lang="en-US" sz="1100" b="1"/>
                        <a:t>226,717</a:t>
                      </a:r>
                    </a:p>
                  </a:txBody>
                  <a:tcPr marL="41907" marR="41907" marT="20954" marB="20954" anchor="ctr">
                    <a:lnL>
                      <a:noFill/>
                    </a:lnL>
                    <a:lnR>
                      <a:noFill/>
                    </a:lnR>
                    <a:lnT>
                      <a:noFill/>
                    </a:lnT>
                    <a:lnB>
                      <a:noFill/>
                    </a:lnB>
                  </a:tcPr>
                </a:tc>
              </a:tr>
              <a:tr h="189089">
                <a:tc>
                  <a:txBody>
                    <a:bodyPr/>
                    <a:lstStyle/>
                    <a:p>
                      <a:r>
                        <a:rPr lang="en-US" sz="1100" b="1"/>
                        <a:t>Females</a:t>
                      </a:r>
                    </a:p>
                  </a:txBody>
                  <a:tcPr marL="41907" marR="41907" marT="20954" marB="20954" anchor="ctr">
                    <a:lnL>
                      <a:noFill/>
                    </a:lnL>
                    <a:lnR>
                      <a:noFill/>
                    </a:lnR>
                    <a:lnT>
                      <a:noFill/>
                    </a:lnT>
                    <a:lnB>
                      <a:noFill/>
                    </a:lnB>
                  </a:tcPr>
                </a:tc>
                <a:tc>
                  <a:txBody>
                    <a:bodyPr/>
                    <a:lstStyle/>
                    <a:p>
                      <a:r>
                        <a:rPr lang="en-US" sz="1100" b="1"/>
                        <a:t>407,782</a:t>
                      </a:r>
                    </a:p>
                  </a:txBody>
                  <a:tcPr marL="41907" marR="41907" marT="20954" marB="20954" anchor="ctr">
                    <a:lnL>
                      <a:noFill/>
                    </a:lnL>
                    <a:lnR>
                      <a:noFill/>
                    </a:lnR>
                    <a:lnT>
                      <a:noFill/>
                    </a:lnT>
                    <a:lnB>
                      <a:noFill/>
                    </a:lnB>
                  </a:tcPr>
                </a:tc>
                <a:tc>
                  <a:txBody>
                    <a:bodyPr/>
                    <a:lstStyle/>
                    <a:p>
                      <a:r>
                        <a:rPr lang="en-US" sz="1100" b="1"/>
                        <a:t>387,861</a:t>
                      </a:r>
                    </a:p>
                  </a:txBody>
                  <a:tcPr marL="41907" marR="41907" marT="20954" marB="20954" anchor="ctr">
                    <a:lnL>
                      <a:noFill/>
                    </a:lnL>
                    <a:lnR>
                      <a:noFill/>
                    </a:lnR>
                    <a:lnT>
                      <a:noFill/>
                    </a:lnT>
                    <a:lnB>
                      <a:noFill/>
                    </a:lnB>
                  </a:tcPr>
                </a:tc>
                <a:tc>
                  <a:txBody>
                    <a:bodyPr/>
                    <a:lstStyle/>
                    <a:p>
                      <a:r>
                        <a:rPr lang="en-US" sz="1100" b="1"/>
                        <a:t>498,117</a:t>
                      </a:r>
                    </a:p>
                  </a:txBody>
                  <a:tcPr marL="41907" marR="41907" marT="20954" marB="20954" anchor="ctr">
                    <a:lnL>
                      <a:noFill/>
                    </a:lnL>
                    <a:lnR>
                      <a:noFill/>
                    </a:lnR>
                    <a:lnT>
                      <a:noFill/>
                    </a:lnT>
                    <a:lnB>
                      <a:noFill/>
                    </a:lnB>
                  </a:tcPr>
                </a:tc>
                <a:tc>
                  <a:txBody>
                    <a:bodyPr/>
                    <a:lstStyle/>
                    <a:p>
                      <a:r>
                        <a:rPr lang="en-US" sz="1100" b="1" dirty="0"/>
                        <a:t>464,975</a:t>
                      </a:r>
                    </a:p>
                  </a:txBody>
                  <a:tcPr marL="41907" marR="41907" marT="20954" marB="20954" anchor="ctr">
                    <a:lnL>
                      <a:noFill/>
                    </a:lnL>
                    <a:lnR>
                      <a:noFill/>
                    </a:lnR>
                    <a:lnT>
                      <a:noFill/>
                    </a:lnT>
                    <a:lnB>
                      <a:noFill/>
                    </a:lnB>
                  </a:tcPr>
                </a:tc>
                <a:tc>
                  <a:txBody>
                    <a:bodyPr/>
                    <a:lstStyle/>
                    <a:p>
                      <a:r>
                        <a:rPr lang="en-US" sz="1100" b="1"/>
                        <a:t>457,844</a:t>
                      </a:r>
                    </a:p>
                  </a:txBody>
                  <a:tcPr marL="41907" marR="41907" marT="20954" marB="20954" anchor="ctr">
                    <a:lnL>
                      <a:noFill/>
                    </a:lnL>
                    <a:lnR>
                      <a:noFill/>
                    </a:lnR>
                    <a:lnT>
                      <a:noFill/>
                    </a:lnT>
                    <a:lnB>
                      <a:noFill/>
                    </a:lnB>
                  </a:tcPr>
                </a:tc>
              </a:tr>
              <a:tr h="330906">
                <a:tc>
                  <a:txBody>
                    <a:bodyPr/>
                    <a:lstStyle/>
                    <a:p>
                      <a:r>
                        <a:rPr lang="en-US" sz="1100" b="1"/>
                        <a:t>65 years and over</a:t>
                      </a:r>
                    </a:p>
                  </a:txBody>
                  <a:tcPr marL="41907" marR="41907" marT="20954" marB="20954" anchor="ctr">
                    <a:lnL>
                      <a:noFill/>
                    </a:lnL>
                    <a:lnR>
                      <a:noFill/>
                    </a:lnR>
                    <a:lnT>
                      <a:noFill/>
                    </a:lnT>
                    <a:lnB>
                      <a:noFill/>
                    </a:lnB>
                  </a:tcPr>
                </a:tc>
                <a:tc>
                  <a:txBody>
                    <a:bodyPr/>
                    <a:lstStyle/>
                    <a:p>
                      <a:r>
                        <a:rPr lang="en-US" sz="1100" b="1"/>
                        <a:t>322,098</a:t>
                      </a:r>
                    </a:p>
                  </a:txBody>
                  <a:tcPr marL="41907" marR="41907" marT="20954" marB="20954" anchor="ctr">
                    <a:lnL>
                      <a:noFill/>
                    </a:lnL>
                    <a:lnR>
                      <a:noFill/>
                    </a:lnR>
                    <a:lnT>
                      <a:noFill/>
                    </a:lnT>
                    <a:lnB>
                      <a:noFill/>
                    </a:lnB>
                  </a:tcPr>
                </a:tc>
                <a:tc>
                  <a:txBody>
                    <a:bodyPr/>
                    <a:lstStyle/>
                    <a:p>
                      <a:r>
                        <a:rPr lang="en-US" sz="1100" b="1"/>
                        <a:t>337,500</a:t>
                      </a:r>
                    </a:p>
                  </a:txBody>
                  <a:tcPr marL="41907" marR="41907" marT="20954" marB="20954" anchor="ctr">
                    <a:lnL>
                      <a:noFill/>
                    </a:lnL>
                    <a:lnR>
                      <a:noFill/>
                    </a:lnR>
                    <a:lnT>
                      <a:noFill/>
                    </a:lnT>
                    <a:lnB>
                      <a:noFill/>
                    </a:lnB>
                  </a:tcPr>
                </a:tc>
                <a:tc>
                  <a:txBody>
                    <a:bodyPr/>
                    <a:lstStyle/>
                    <a:p>
                      <a:r>
                        <a:rPr lang="en-US" sz="1100" b="1"/>
                        <a:t>317,460</a:t>
                      </a:r>
                    </a:p>
                  </a:txBody>
                  <a:tcPr marL="41907" marR="41907" marT="20954" marB="20954" anchor="ctr">
                    <a:lnL>
                      <a:noFill/>
                    </a:lnL>
                    <a:lnR>
                      <a:noFill/>
                    </a:lnR>
                    <a:lnT>
                      <a:noFill/>
                    </a:lnT>
                    <a:lnB>
                      <a:noFill/>
                    </a:lnB>
                  </a:tcPr>
                </a:tc>
                <a:tc>
                  <a:txBody>
                    <a:bodyPr/>
                    <a:lstStyle/>
                    <a:p>
                      <a:r>
                        <a:rPr lang="en-US" sz="1100" b="1"/>
                        <a:t>340,900</a:t>
                      </a:r>
                    </a:p>
                  </a:txBody>
                  <a:tcPr marL="41907" marR="41907" marT="20954" marB="20954" anchor="ctr">
                    <a:lnL>
                      <a:noFill/>
                    </a:lnL>
                    <a:lnR>
                      <a:noFill/>
                    </a:lnR>
                    <a:lnT>
                      <a:noFill/>
                    </a:lnT>
                    <a:lnB>
                      <a:noFill/>
                    </a:lnB>
                  </a:tcPr>
                </a:tc>
                <a:tc>
                  <a:txBody>
                    <a:bodyPr/>
                    <a:lstStyle/>
                    <a:p>
                      <a:r>
                        <a:rPr lang="en-US" sz="1100" b="1"/>
                        <a:t>376,372</a:t>
                      </a:r>
                    </a:p>
                  </a:txBody>
                  <a:tcPr marL="41907" marR="41907" marT="20954" marB="20954" anchor="ctr">
                    <a:lnL>
                      <a:noFill/>
                    </a:lnL>
                    <a:lnR>
                      <a:noFill/>
                    </a:lnR>
                    <a:lnT>
                      <a:noFill/>
                    </a:lnT>
                    <a:lnB>
                      <a:noFill/>
                    </a:lnB>
                  </a:tcPr>
                </a:tc>
              </a:tr>
              <a:tr h="189089">
                <a:tc>
                  <a:txBody>
                    <a:bodyPr/>
                    <a:lstStyle/>
                    <a:p>
                      <a:r>
                        <a:rPr lang="en-US" sz="1100" b="1"/>
                        <a:t>Males</a:t>
                      </a:r>
                    </a:p>
                  </a:txBody>
                  <a:tcPr marL="41907" marR="41907" marT="20954" marB="20954" anchor="ctr">
                    <a:lnL>
                      <a:noFill/>
                    </a:lnL>
                    <a:lnR>
                      <a:noFill/>
                    </a:lnR>
                    <a:lnT>
                      <a:noFill/>
                    </a:lnT>
                    <a:lnB>
                      <a:noFill/>
                    </a:lnB>
                  </a:tcPr>
                </a:tc>
                <a:tc>
                  <a:txBody>
                    <a:bodyPr/>
                    <a:lstStyle/>
                    <a:p>
                      <a:r>
                        <a:rPr lang="en-US" sz="1100" b="1"/>
                        <a:t>135,345</a:t>
                      </a:r>
                    </a:p>
                  </a:txBody>
                  <a:tcPr marL="41907" marR="41907" marT="20954" marB="20954" anchor="ctr">
                    <a:lnL>
                      <a:noFill/>
                    </a:lnL>
                    <a:lnR>
                      <a:noFill/>
                    </a:lnR>
                    <a:lnT>
                      <a:noFill/>
                    </a:lnT>
                    <a:lnB>
                      <a:noFill/>
                    </a:lnB>
                  </a:tcPr>
                </a:tc>
                <a:tc>
                  <a:txBody>
                    <a:bodyPr/>
                    <a:lstStyle/>
                    <a:p>
                      <a:r>
                        <a:rPr lang="en-US" sz="1100" b="1"/>
                        <a:t>131,232</a:t>
                      </a:r>
                    </a:p>
                  </a:txBody>
                  <a:tcPr marL="41907" marR="41907" marT="20954" marB="20954" anchor="ctr">
                    <a:lnL>
                      <a:noFill/>
                    </a:lnL>
                    <a:lnR>
                      <a:noFill/>
                    </a:lnR>
                    <a:lnT>
                      <a:noFill/>
                    </a:lnT>
                    <a:lnB>
                      <a:noFill/>
                    </a:lnB>
                  </a:tcPr>
                </a:tc>
                <a:tc>
                  <a:txBody>
                    <a:bodyPr/>
                    <a:lstStyle/>
                    <a:p>
                      <a:r>
                        <a:rPr lang="en-US" sz="1100" b="1"/>
                        <a:t>127,687</a:t>
                      </a:r>
                    </a:p>
                  </a:txBody>
                  <a:tcPr marL="41907" marR="41907" marT="20954" marB="20954" anchor="ctr">
                    <a:lnL>
                      <a:noFill/>
                    </a:lnL>
                    <a:lnR>
                      <a:noFill/>
                    </a:lnR>
                    <a:lnT>
                      <a:noFill/>
                    </a:lnT>
                    <a:lnB>
                      <a:noFill/>
                    </a:lnB>
                  </a:tcPr>
                </a:tc>
                <a:tc>
                  <a:txBody>
                    <a:bodyPr/>
                    <a:lstStyle/>
                    <a:p>
                      <a:r>
                        <a:rPr lang="en-US" sz="1100" b="1"/>
                        <a:t>118,750</a:t>
                      </a:r>
                    </a:p>
                  </a:txBody>
                  <a:tcPr marL="41907" marR="41907" marT="20954" marB="20954" anchor="ctr">
                    <a:lnL>
                      <a:noFill/>
                    </a:lnL>
                    <a:lnR>
                      <a:noFill/>
                    </a:lnR>
                    <a:lnT>
                      <a:noFill/>
                    </a:lnT>
                    <a:lnB>
                      <a:noFill/>
                    </a:lnB>
                  </a:tcPr>
                </a:tc>
                <a:tc>
                  <a:txBody>
                    <a:bodyPr/>
                    <a:lstStyle/>
                    <a:p>
                      <a:r>
                        <a:rPr lang="en-US" sz="1100" b="1" dirty="0"/>
                        <a:t>141,738</a:t>
                      </a:r>
                    </a:p>
                  </a:txBody>
                  <a:tcPr marL="41907" marR="41907" marT="20954" marB="20954" anchor="ctr">
                    <a:lnL>
                      <a:noFill/>
                    </a:lnL>
                    <a:lnR>
                      <a:noFill/>
                    </a:lnR>
                    <a:lnT>
                      <a:noFill/>
                    </a:lnT>
                    <a:lnB>
                      <a:noFill/>
                    </a:lnB>
                  </a:tcPr>
                </a:tc>
              </a:tr>
              <a:tr h="189089">
                <a:tc>
                  <a:txBody>
                    <a:bodyPr/>
                    <a:lstStyle/>
                    <a:p>
                      <a:r>
                        <a:rPr lang="en-US" sz="1100" b="1"/>
                        <a:t>Females</a:t>
                      </a:r>
                    </a:p>
                  </a:txBody>
                  <a:tcPr marL="41907" marR="41907" marT="20954" marB="20954" anchor="ctr">
                    <a:lnL>
                      <a:noFill/>
                    </a:lnL>
                    <a:lnR>
                      <a:noFill/>
                    </a:lnR>
                    <a:lnT>
                      <a:noFill/>
                    </a:lnT>
                    <a:lnB>
                      <a:noFill/>
                    </a:lnB>
                  </a:tcPr>
                </a:tc>
                <a:tc>
                  <a:txBody>
                    <a:bodyPr/>
                    <a:lstStyle/>
                    <a:p>
                      <a:r>
                        <a:rPr lang="en-US" sz="1100" b="1"/>
                        <a:t>186,753</a:t>
                      </a:r>
                    </a:p>
                  </a:txBody>
                  <a:tcPr marL="41907" marR="41907" marT="20954" marB="20954" anchor="ctr">
                    <a:lnL>
                      <a:noFill/>
                    </a:lnL>
                    <a:lnR>
                      <a:noFill/>
                    </a:lnR>
                    <a:lnT>
                      <a:noFill/>
                    </a:lnT>
                    <a:lnB>
                      <a:noFill/>
                    </a:lnB>
                  </a:tcPr>
                </a:tc>
                <a:tc>
                  <a:txBody>
                    <a:bodyPr/>
                    <a:lstStyle/>
                    <a:p>
                      <a:r>
                        <a:rPr lang="en-US" sz="1100" b="1"/>
                        <a:t>206,268</a:t>
                      </a:r>
                    </a:p>
                  </a:txBody>
                  <a:tcPr marL="41907" marR="41907" marT="20954" marB="20954" anchor="ctr">
                    <a:lnL>
                      <a:noFill/>
                    </a:lnL>
                    <a:lnR>
                      <a:noFill/>
                    </a:lnR>
                    <a:lnT>
                      <a:noFill/>
                    </a:lnT>
                    <a:lnB>
                      <a:noFill/>
                    </a:lnB>
                  </a:tcPr>
                </a:tc>
                <a:tc>
                  <a:txBody>
                    <a:bodyPr/>
                    <a:lstStyle/>
                    <a:p>
                      <a:r>
                        <a:rPr lang="en-US" sz="1100" b="1"/>
                        <a:t>189,773</a:t>
                      </a:r>
                    </a:p>
                  </a:txBody>
                  <a:tcPr marL="41907" marR="41907" marT="20954" marB="20954" anchor="ctr">
                    <a:lnL>
                      <a:noFill/>
                    </a:lnL>
                    <a:lnR>
                      <a:noFill/>
                    </a:lnR>
                    <a:lnT>
                      <a:noFill/>
                    </a:lnT>
                    <a:lnB>
                      <a:noFill/>
                    </a:lnB>
                  </a:tcPr>
                </a:tc>
                <a:tc>
                  <a:txBody>
                    <a:bodyPr/>
                    <a:lstStyle/>
                    <a:p>
                      <a:r>
                        <a:rPr lang="en-US" sz="1100" b="1"/>
                        <a:t>222,150</a:t>
                      </a:r>
                    </a:p>
                  </a:txBody>
                  <a:tcPr marL="41907" marR="41907" marT="20954" marB="20954" anchor="ctr">
                    <a:lnL>
                      <a:noFill/>
                    </a:lnL>
                    <a:lnR>
                      <a:noFill/>
                    </a:lnR>
                    <a:lnT>
                      <a:noFill/>
                    </a:lnT>
                    <a:lnB>
                      <a:noFill/>
                    </a:lnB>
                  </a:tcPr>
                </a:tc>
                <a:tc>
                  <a:txBody>
                    <a:bodyPr/>
                    <a:lstStyle/>
                    <a:p>
                      <a:r>
                        <a:rPr lang="en-US" sz="1100" b="1" dirty="0"/>
                        <a:t>234,634</a:t>
                      </a:r>
                    </a:p>
                  </a:txBody>
                  <a:tcPr marL="41907" marR="41907" marT="20954" marB="20954" anchor="ctr">
                    <a:lnL>
                      <a:noFill/>
                    </a:lnL>
                    <a:lnR>
                      <a:noFill/>
                    </a:lnR>
                    <a:lnT>
                      <a:noFill/>
                    </a:lnT>
                    <a:lnB>
                      <a:noFill/>
                    </a:lnB>
                  </a:tcPr>
                </a:tc>
              </a:tr>
              <a:tr h="330906">
                <a:tc gridSpan="6">
                  <a:txBody>
                    <a:bodyPr/>
                    <a:lstStyle/>
                    <a:p>
                      <a:r>
                        <a:rPr lang="en-US" sz="1100" b="1" dirty="0"/>
                        <a:t>Note: Population aged 12 and over who report that they have been diagnosed by a health professional as having asthma.</a:t>
                      </a:r>
                    </a:p>
                  </a:txBody>
                  <a:tcPr marL="41907" marR="41907" marT="20954" marB="20954"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359325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Shortness of breath</a:t>
            </a:r>
          </a:p>
          <a:p>
            <a:r>
              <a:rPr lang="en-US" dirty="0"/>
              <a:t> Chest tightness or pain</a:t>
            </a:r>
          </a:p>
          <a:p>
            <a:r>
              <a:rPr lang="en-US" dirty="0"/>
              <a:t> Trouble sleeping caused by shortness of breath, coughing or wheezing</a:t>
            </a:r>
          </a:p>
          <a:p>
            <a:r>
              <a:rPr lang="en-US" dirty="0"/>
              <a:t> A whistling or wheezing sound when exhaling (wheezing is a common sign of asthma in children)</a:t>
            </a:r>
          </a:p>
          <a:p>
            <a:r>
              <a:rPr lang="en-US" dirty="0"/>
              <a:t> Coughing or wheezing attacks that are worsened by a respiratory virus, such as a cold or the flu</a:t>
            </a:r>
          </a:p>
          <a:p>
            <a:endParaRPr lang="en-US" dirty="0"/>
          </a:p>
        </p:txBody>
      </p:sp>
      <p:sp>
        <p:nvSpPr>
          <p:cNvPr id="3" name="Content Placeholder 2"/>
          <p:cNvSpPr>
            <a:spLocks noGrp="1"/>
          </p:cNvSpPr>
          <p:nvPr>
            <p:ph sz="quarter" idx="14"/>
          </p:nvPr>
        </p:nvSpPr>
        <p:spPr>
          <a:xfrm>
            <a:off x="5179977" y="1633308"/>
            <a:ext cx="2668624" cy="3853092"/>
          </a:xfrm>
        </p:spPr>
        <p:txBody>
          <a:bodyPr/>
          <a:lstStyle/>
          <a:p>
            <a:endParaRPr lang="en-US" dirty="0"/>
          </a:p>
        </p:txBody>
      </p:sp>
      <p:sp>
        <p:nvSpPr>
          <p:cNvPr id="4" name="Title 3"/>
          <p:cNvSpPr>
            <a:spLocks noGrp="1"/>
          </p:cNvSpPr>
          <p:nvPr>
            <p:ph type="title"/>
          </p:nvPr>
        </p:nvSpPr>
        <p:spPr/>
        <p:txBody>
          <a:bodyPr/>
          <a:lstStyle/>
          <a:p>
            <a:r>
              <a:rPr lang="en-US" dirty="0" smtClean="0"/>
              <a:t>symptoms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9977" y="1633308"/>
            <a:ext cx="2668623" cy="3853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7522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Physical exam</a:t>
            </a:r>
          </a:p>
          <a:p>
            <a:r>
              <a:rPr lang="en-US" dirty="0"/>
              <a:t> To rule out other possible conditions — such as a respiratory infection or chronic obstructive pulmonary disease (COPD) — your doctor will do a physical exam and ask you questions about your signs and symptoms and about any other health problems. </a:t>
            </a:r>
          </a:p>
        </p:txBody>
      </p:sp>
      <p:sp>
        <p:nvSpPr>
          <p:cNvPr id="3" name="Content Placeholder 2"/>
          <p:cNvSpPr>
            <a:spLocks noGrp="1"/>
          </p:cNvSpPr>
          <p:nvPr>
            <p:ph sz="quarter" idx="14"/>
          </p:nvPr>
        </p:nvSpPr>
        <p:spPr>
          <a:xfrm>
            <a:off x="4800600" y="1600200"/>
            <a:ext cx="3733800" cy="3374923"/>
          </a:xfrm>
        </p:spPr>
        <p:txBody>
          <a:bodyPr/>
          <a:lstStyle/>
          <a:p>
            <a:endParaRPr lang="en-US" dirty="0"/>
          </a:p>
        </p:txBody>
      </p:sp>
      <p:sp>
        <p:nvSpPr>
          <p:cNvPr id="4" name="Title 3"/>
          <p:cNvSpPr>
            <a:spLocks noGrp="1"/>
          </p:cNvSpPr>
          <p:nvPr>
            <p:ph type="title"/>
          </p:nvPr>
        </p:nvSpPr>
        <p:spPr/>
        <p:txBody>
          <a:bodyPr/>
          <a:lstStyle/>
          <a:p>
            <a:r>
              <a:rPr lang="en-US" dirty="0" smtClean="0"/>
              <a:t>Diagnosis</a:t>
            </a:r>
            <a:endParaRPr lang="en-US"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1600200"/>
            <a:ext cx="3709006"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4895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Prevention and long-term control are key in stopping asthma attacks before they start. Treatment usually involves learning to recognize your triggers and taking steps to avoid them, and tracking your breathing to make sure your daily asthma medications are keeping symptoms under control. In case of an asthma flare-up, you may need to use a quick-relief inhaler, such as albuterol. </a:t>
            </a:r>
          </a:p>
        </p:txBody>
      </p:sp>
      <p:sp>
        <p:nvSpPr>
          <p:cNvPr id="3" name="Content Placeholder 2"/>
          <p:cNvSpPr>
            <a:spLocks noGrp="1"/>
          </p:cNvSpPr>
          <p:nvPr>
            <p:ph sz="quarter" idx="14"/>
          </p:nvPr>
        </p:nvSpPr>
        <p:spPr>
          <a:xfrm>
            <a:off x="4800600" y="1600200"/>
            <a:ext cx="2152650" cy="2047875"/>
          </a:xfrm>
        </p:spPr>
        <p:txBody>
          <a:bodyPr/>
          <a:lstStyle/>
          <a:p>
            <a:endParaRPr lang="en-US" dirty="0"/>
          </a:p>
        </p:txBody>
      </p:sp>
      <p:sp>
        <p:nvSpPr>
          <p:cNvPr id="4" name="Title 3"/>
          <p:cNvSpPr>
            <a:spLocks noGrp="1"/>
          </p:cNvSpPr>
          <p:nvPr>
            <p:ph type="title"/>
          </p:nvPr>
        </p:nvSpPr>
        <p:spPr/>
        <p:txBody>
          <a:bodyPr/>
          <a:lstStyle/>
          <a:p>
            <a:r>
              <a:rPr lang="en-US" dirty="0" smtClean="0"/>
              <a:t>Treatments</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6497" y="1524000"/>
            <a:ext cx="2450103"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2612" y="4038600"/>
            <a:ext cx="2847975" cy="160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4503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92500" lnSpcReduction="20000"/>
          </a:bodyPr>
          <a:lstStyle/>
          <a:p>
            <a:r>
              <a:rPr lang="en-US" dirty="0"/>
              <a:t>Asthma is usually chronic, although it occasionally goes into long periods of remission. Long-term outlook generally depends on severity:</a:t>
            </a:r>
          </a:p>
          <a:p>
            <a:r>
              <a:rPr lang="en-US" dirty="0"/>
              <a:t>In mild-to-moderate cases, asthma can improve over time, and many adults even become symptom free.</a:t>
            </a:r>
          </a:p>
          <a:p>
            <a:r>
              <a:rPr lang="en-US" dirty="0"/>
              <a:t>Even in some severe cases, adults may experience improvement depending on the degree of obstruction in the lungs and the timeliness and effectiveness of treatment.</a:t>
            </a:r>
          </a:p>
          <a:p>
            <a:r>
              <a:rPr lang="en-US" dirty="0"/>
              <a:t>In about 10% of severe persistent cases, changes in the structure of the walls of the airways lead to progressive and irreversible problems in lung function, even in aggressively treated patients</a:t>
            </a:r>
          </a:p>
          <a:p>
            <a:endParaRPr lang="en-US" dirty="0"/>
          </a:p>
        </p:txBody>
      </p:sp>
      <p:sp>
        <p:nvSpPr>
          <p:cNvPr id="3" name="Content Placeholder 2"/>
          <p:cNvSpPr>
            <a:spLocks noGrp="1"/>
          </p:cNvSpPr>
          <p:nvPr>
            <p:ph sz="quarter" idx="14"/>
          </p:nvPr>
        </p:nvSpPr>
        <p:spPr/>
        <p:txBody>
          <a:bodyPr/>
          <a:lstStyle/>
          <a:p>
            <a:endParaRPr lang="en-US" dirty="0"/>
          </a:p>
        </p:txBody>
      </p:sp>
      <p:sp>
        <p:nvSpPr>
          <p:cNvPr id="4" name="Title 3"/>
          <p:cNvSpPr>
            <a:spLocks noGrp="1"/>
          </p:cNvSpPr>
          <p:nvPr>
            <p:ph type="title"/>
          </p:nvPr>
        </p:nvSpPr>
        <p:spPr/>
        <p:txBody>
          <a:bodyPr/>
          <a:lstStyle/>
          <a:p>
            <a:r>
              <a:rPr lang="en-US" dirty="0" smtClean="0"/>
              <a:t>Prognosis</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600200"/>
            <a:ext cx="3733800" cy="4190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2026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References</a:t>
            </a:r>
            <a:endParaRPr lang="en-US" dirty="0"/>
          </a:p>
        </p:txBody>
      </p:sp>
      <p:sp>
        <p:nvSpPr>
          <p:cNvPr id="6" name="Content Placeholder 5"/>
          <p:cNvSpPr>
            <a:spLocks noGrp="1"/>
          </p:cNvSpPr>
          <p:nvPr>
            <p:ph sz="quarter" idx="13"/>
          </p:nvPr>
        </p:nvSpPr>
        <p:spPr/>
        <p:txBody>
          <a:bodyPr/>
          <a:lstStyle/>
          <a:p>
            <a:r>
              <a:rPr lang="en-US" dirty="0" smtClean="0"/>
              <a:t>MayoClinic.com</a:t>
            </a:r>
          </a:p>
          <a:p>
            <a:r>
              <a:rPr lang="en-US" dirty="0"/>
              <a:t> http://</a:t>
            </a:r>
            <a:r>
              <a:rPr lang="en-US" dirty="0" smtClean="0"/>
              <a:t>health.nytimes.com/health/guides/disease/asthma/prognosis.html</a:t>
            </a:r>
          </a:p>
          <a:p>
            <a:r>
              <a:rPr lang="en-US" dirty="0"/>
              <a:t> http://www.statcan.gc.ca/tables-tableaux/sum-som/l01/cst01/health49a-eng.htm</a:t>
            </a:r>
          </a:p>
          <a:p>
            <a:endParaRPr lang="en-US" dirty="0"/>
          </a:p>
        </p:txBody>
      </p:sp>
    </p:spTree>
    <p:extLst>
      <p:ext uri="{BB962C8B-B14F-4D97-AF65-F5344CB8AC3E}">
        <p14:creationId xmlns:p14="http://schemas.microsoft.com/office/powerpoint/2010/main" val="791514763"/>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41</TotalTime>
  <Words>521</Words>
  <Application>Microsoft Office PowerPoint</Application>
  <PresentationFormat>On-screen Show (4:3)</PresentationFormat>
  <Paragraphs>140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Horizon</vt:lpstr>
      <vt:lpstr>Asthma</vt:lpstr>
      <vt:lpstr>Definition</vt:lpstr>
      <vt:lpstr>Age group</vt:lpstr>
      <vt:lpstr>symptoms</vt:lpstr>
      <vt:lpstr>Diagnosis</vt:lpstr>
      <vt:lpstr>Treatments</vt:lpstr>
      <vt:lpstr>Prognosis</vt:lpstr>
      <vt:lpstr>References</vt:lpstr>
    </vt:vector>
  </TitlesOfParts>
  <Company>San Joaquin Valley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Asthma</dc:title>
  <dc:creator>Dalia Munoz</dc:creator>
  <cp:lastModifiedBy>Dalia Munoz</cp:lastModifiedBy>
  <cp:revision>4</cp:revision>
  <dcterms:created xsi:type="dcterms:W3CDTF">2013-11-13T15:47:48Z</dcterms:created>
  <dcterms:modified xsi:type="dcterms:W3CDTF">2013-11-13T16:29:20Z</dcterms:modified>
</cp:coreProperties>
</file>